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9" r:id="rId3"/>
    <p:sldId id="280" r:id="rId4"/>
    <p:sldId id="281" r:id="rId5"/>
    <p:sldId id="284" r:id="rId6"/>
    <p:sldId id="312" r:id="rId7"/>
    <p:sldId id="295"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1D5750"/>
    <a:srgbClr val="FCB2C7"/>
    <a:srgbClr val="EE7AAC"/>
    <a:srgbClr val="F5F5F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657" autoAdjust="0"/>
  </p:normalViewPr>
  <p:slideViewPr>
    <p:cSldViewPr>
      <p:cViewPr>
        <p:scale>
          <a:sx n="88" d="100"/>
          <a:sy n="88" d="100"/>
        </p:scale>
        <p:origin x="-1242" y="-648"/>
      </p:cViewPr>
      <p:guideLst>
        <p:guide orient="horz" pos="2160"/>
        <p:guide pos="2880"/>
      </p:guideLst>
    </p:cSldViewPr>
  </p:slideViewPr>
  <p:notesTextViewPr>
    <p:cViewPr>
      <p:scale>
        <a:sx n="1" d="1"/>
        <a:sy n="1" d="1"/>
      </p:scale>
      <p:origin x="0" y="0"/>
    </p:cViewPr>
  </p:notesTextViewPr>
  <p:gridSpacing cx="421253" cy="42125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AB9C72-C651-4457-B79F-0B9E03DF5F7D}" type="datetimeFigureOut">
              <a:rPr lang="fr-FR" smtClean="0"/>
              <a:t>28/05/2016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577ED-12FC-4CC3-87ED-73ACAAC67266}" type="slidenum">
              <a:rPr lang="fr-FR" smtClean="0"/>
              <a:t>‹N°›</a:t>
            </a:fld>
            <a:endParaRPr lang="fr-FR"/>
          </a:p>
        </p:txBody>
      </p:sp>
    </p:spTree>
    <p:extLst>
      <p:ext uri="{BB962C8B-B14F-4D97-AF65-F5344CB8AC3E}">
        <p14:creationId xmlns:p14="http://schemas.microsoft.com/office/powerpoint/2010/main" val="1703128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D0577ED-12FC-4CC3-87ED-73ACAAC67266}" type="slidenum">
              <a:rPr lang="fr-FR" smtClean="0"/>
              <a:t>2</a:t>
            </a:fld>
            <a:endParaRPr lang="fr-FR"/>
          </a:p>
        </p:txBody>
      </p:sp>
    </p:spTree>
    <p:extLst>
      <p:ext uri="{BB962C8B-B14F-4D97-AF65-F5344CB8AC3E}">
        <p14:creationId xmlns:p14="http://schemas.microsoft.com/office/powerpoint/2010/main" val="152313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0577ED-12FC-4CC3-87ED-73ACAAC67266}" type="slidenum">
              <a:rPr lang="fr-FR" smtClean="0"/>
              <a:t>3</a:t>
            </a:fld>
            <a:endParaRPr lang="fr-FR"/>
          </a:p>
        </p:txBody>
      </p:sp>
    </p:spTree>
    <p:extLst>
      <p:ext uri="{BB962C8B-B14F-4D97-AF65-F5344CB8AC3E}">
        <p14:creationId xmlns:p14="http://schemas.microsoft.com/office/powerpoint/2010/main" val="303792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0577ED-12FC-4CC3-87ED-73ACAAC67266}" type="slidenum">
              <a:rPr lang="fr-FR" smtClean="0"/>
              <a:t>4</a:t>
            </a:fld>
            <a:endParaRPr lang="fr-FR"/>
          </a:p>
        </p:txBody>
      </p:sp>
    </p:spTree>
    <p:extLst>
      <p:ext uri="{BB962C8B-B14F-4D97-AF65-F5344CB8AC3E}">
        <p14:creationId xmlns:p14="http://schemas.microsoft.com/office/powerpoint/2010/main" val="1712820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6D895DC-05A3-4BAE-BDEA-574F7A1C895D}" type="datetimeFigureOut">
              <a:rPr lang="fr-FR" smtClean="0"/>
              <a:t>28/05/2016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4C2469-B674-4067-BEFA-EB9E18E10D47}" type="slidenum">
              <a:rPr lang="fr-FR" smtClean="0"/>
              <a:t>‹N°›</a:t>
            </a:fld>
            <a:endParaRPr lang="fr-FR"/>
          </a:p>
        </p:txBody>
      </p:sp>
    </p:spTree>
    <p:extLst>
      <p:ext uri="{BB962C8B-B14F-4D97-AF65-F5344CB8AC3E}">
        <p14:creationId xmlns:p14="http://schemas.microsoft.com/office/powerpoint/2010/main" val="66715353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6D895DC-05A3-4BAE-BDEA-574F7A1C895D}" type="datetimeFigureOut">
              <a:rPr lang="fr-FR" smtClean="0"/>
              <a:t>28/05/2016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4C2469-B674-4067-BEFA-EB9E18E10D47}" type="slidenum">
              <a:rPr lang="fr-FR" smtClean="0"/>
              <a:t>‹N°›</a:t>
            </a:fld>
            <a:endParaRPr lang="fr-FR"/>
          </a:p>
        </p:txBody>
      </p:sp>
    </p:spTree>
    <p:extLst>
      <p:ext uri="{BB962C8B-B14F-4D97-AF65-F5344CB8AC3E}">
        <p14:creationId xmlns:p14="http://schemas.microsoft.com/office/powerpoint/2010/main" val="8928588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6D895DC-05A3-4BAE-BDEA-574F7A1C895D}" type="datetimeFigureOut">
              <a:rPr lang="fr-FR" smtClean="0"/>
              <a:t>28/05/2016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4C2469-B674-4067-BEFA-EB9E18E10D47}" type="slidenum">
              <a:rPr lang="fr-FR" smtClean="0"/>
              <a:t>‹N°›</a:t>
            </a:fld>
            <a:endParaRPr lang="fr-FR"/>
          </a:p>
        </p:txBody>
      </p:sp>
    </p:spTree>
    <p:extLst>
      <p:ext uri="{BB962C8B-B14F-4D97-AF65-F5344CB8AC3E}">
        <p14:creationId xmlns:p14="http://schemas.microsoft.com/office/powerpoint/2010/main" val="44892355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6D895DC-05A3-4BAE-BDEA-574F7A1C895D}" type="datetimeFigureOut">
              <a:rPr lang="fr-FR" smtClean="0"/>
              <a:t>28/05/2016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4C2469-B674-4067-BEFA-EB9E18E10D47}" type="slidenum">
              <a:rPr lang="fr-FR" smtClean="0"/>
              <a:t>‹N°›</a:t>
            </a:fld>
            <a:endParaRPr lang="fr-FR"/>
          </a:p>
        </p:txBody>
      </p:sp>
    </p:spTree>
    <p:extLst>
      <p:ext uri="{BB962C8B-B14F-4D97-AF65-F5344CB8AC3E}">
        <p14:creationId xmlns:p14="http://schemas.microsoft.com/office/powerpoint/2010/main" val="189875745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6D895DC-05A3-4BAE-BDEA-574F7A1C895D}" type="datetimeFigureOut">
              <a:rPr lang="fr-FR" smtClean="0"/>
              <a:t>28/05/2016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4C2469-B674-4067-BEFA-EB9E18E10D47}" type="slidenum">
              <a:rPr lang="fr-FR" smtClean="0"/>
              <a:t>‹N°›</a:t>
            </a:fld>
            <a:endParaRPr lang="fr-FR"/>
          </a:p>
        </p:txBody>
      </p:sp>
    </p:spTree>
    <p:extLst>
      <p:ext uri="{BB962C8B-B14F-4D97-AF65-F5344CB8AC3E}">
        <p14:creationId xmlns:p14="http://schemas.microsoft.com/office/powerpoint/2010/main" val="57311159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6D895DC-05A3-4BAE-BDEA-574F7A1C895D}" type="datetimeFigureOut">
              <a:rPr lang="fr-FR" smtClean="0"/>
              <a:t>28/05/2016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4C2469-B674-4067-BEFA-EB9E18E10D47}" type="slidenum">
              <a:rPr lang="fr-FR" smtClean="0"/>
              <a:t>‹N°›</a:t>
            </a:fld>
            <a:endParaRPr lang="fr-FR"/>
          </a:p>
        </p:txBody>
      </p:sp>
    </p:spTree>
    <p:extLst>
      <p:ext uri="{BB962C8B-B14F-4D97-AF65-F5344CB8AC3E}">
        <p14:creationId xmlns:p14="http://schemas.microsoft.com/office/powerpoint/2010/main" val="29347975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6D895DC-05A3-4BAE-BDEA-574F7A1C895D}" type="datetimeFigureOut">
              <a:rPr lang="fr-FR" smtClean="0"/>
              <a:t>28/05/2016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24C2469-B674-4067-BEFA-EB9E18E10D47}" type="slidenum">
              <a:rPr lang="fr-FR" smtClean="0"/>
              <a:t>‹N°›</a:t>
            </a:fld>
            <a:endParaRPr lang="fr-FR"/>
          </a:p>
        </p:txBody>
      </p:sp>
    </p:spTree>
    <p:extLst>
      <p:ext uri="{BB962C8B-B14F-4D97-AF65-F5344CB8AC3E}">
        <p14:creationId xmlns:p14="http://schemas.microsoft.com/office/powerpoint/2010/main" val="263102693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6D895DC-05A3-4BAE-BDEA-574F7A1C895D}" type="datetimeFigureOut">
              <a:rPr lang="fr-FR" smtClean="0"/>
              <a:t>28/05/2016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24C2469-B674-4067-BEFA-EB9E18E10D47}" type="slidenum">
              <a:rPr lang="fr-FR" smtClean="0"/>
              <a:t>‹N°›</a:t>
            </a:fld>
            <a:endParaRPr lang="fr-FR"/>
          </a:p>
        </p:txBody>
      </p:sp>
    </p:spTree>
    <p:extLst>
      <p:ext uri="{BB962C8B-B14F-4D97-AF65-F5344CB8AC3E}">
        <p14:creationId xmlns:p14="http://schemas.microsoft.com/office/powerpoint/2010/main" val="991355237"/>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6D895DC-05A3-4BAE-BDEA-574F7A1C895D}" type="datetimeFigureOut">
              <a:rPr lang="fr-FR" smtClean="0"/>
              <a:t>28/05/2016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24C2469-B674-4067-BEFA-EB9E18E10D47}" type="slidenum">
              <a:rPr lang="fr-FR" smtClean="0"/>
              <a:t>‹N°›</a:t>
            </a:fld>
            <a:endParaRPr lang="fr-FR"/>
          </a:p>
        </p:txBody>
      </p:sp>
    </p:spTree>
    <p:extLst>
      <p:ext uri="{BB962C8B-B14F-4D97-AF65-F5344CB8AC3E}">
        <p14:creationId xmlns:p14="http://schemas.microsoft.com/office/powerpoint/2010/main" val="302104957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6D895DC-05A3-4BAE-BDEA-574F7A1C895D}" type="datetimeFigureOut">
              <a:rPr lang="fr-FR" smtClean="0"/>
              <a:t>28/05/2016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4C2469-B674-4067-BEFA-EB9E18E10D47}" type="slidenum">
              <a:rPr lang="fr-FR" smtClean="0"/>
              <a:t>‹N°›</a:t>
            </a:fld>
            <a:endParaRPr lang="fr-FR"/>
          </a:p>
        </p:txBody>
      </p:sp>
    </p:spTree>
    <p:extLst>
      <p:ext uri="{BB962C8B-B14F-4D97-AF65-F5344CB8AC3E}">
        <p14:creationId xmlns:p14="http://schemas.microsoft.com/office/powerpoint/2010/main" val="16835171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6D895DC-05A3-4BAE-BDEA-574F7A1C895D}" type="datetimeFigureOut">
              <a:rPr lang="fr-FR" smtClean="0"/>
              <a:t>28/05/2016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4C2469-B674-4067-BEFA-EB9E18E10D47}" type="slidenum">
              <a:rPr lang="fr-FR" smtClean="0"/>
              <a:t>‹N°›</a:t>
            </a:fld>
            <a:endParaRPr lang="fr-FR"/>
          </a:p>
        </p:txBody>
      </p:sp>
    </p:spTree>
    <p:extLst>
      <p:ext uri="{BB962C8B-B14F-4D97-AF65-F5344CB8AC3E}">
        <p14:creationId xmlns:p14="http://schemas.microsoft.com/office/powerpoint/2010/main" val="2134807077"/>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895DC-05A3-4BAE-BDEA-574F7A1C895D}" type="datetimeFigureOut">
              <a:rPr lang="fr-FR" smtClean="0"/>
              <a:t>28/05/2016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C2469-B674-4067-BEFA-EB9E18E10D47}" type="slidenum">
              <a:rPr lang="fr-FR" smtClean="0"/>
              <a:t>‹N°›</a:t>
            </a:fld>
            <a:endParaRPr lang="fr-FR"/>
          </a:p>
        </p:txBody>
      </p:sp>
    </p:spTree>
    <p:extLst>
      <p:ext uri="{BB962C8B-B14F-4D97-AF65-F5344CB8AC3E}">
        <p14:creationId xmlns:p14="http://schemas.microsoft.com/office/powerpoint/2010/main" val="176049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youtube.com/watch?v=7HqAExTGC0Q&amp;feature=youtu.be" TargetMode="Externa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1067"/>
          <a:stretch/>
        </p:blipFill>
        <p:spPr>
          <a:xfrm>
            <a:off x="0" y="0"/>
            <a:ext cx="9144000" cy="6858000"/>
          </a:xfrm>
          <a:prstGeom prst="rect">
            <a:avLst/>
          </a:prstGeom>
        </p:spPr>
      </p:pic>
      <p:sp>
        <p:nvSpPr>
          <p:cNvPr id="7" name="Rectangle 6"/>
          <p:cNvSpPr/>
          <p:nvPr/>
        </p:nvSpPr>
        <p:spPr>
          <a:xfrm>
            <a:off x="2559310" y="3625858"/>
            <a:ext cx="7048662" cy="1708159"/>
          </a:xfrm>
          <a:prstGeom prst="rect">
            <a:avLst/>
          </a:prstGeom>
          <a:solidFill>
            <a:schemeClr val="bg2">
              <a:lumMod val="1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800000" y="-1262"/>
            <a:ext cx="7344000" cy="830997"/>
          </a:xfrm>
          <a:prstGeom prst="rect">
            <a:avLst/>
          </a:prstGeom>
          <a:solidFill>
            <a:schemeClr val="bg2">
              <a:lumMod val="90000"/>
              <a:alpha val="57000"/>
            </a:schemeClr>
          </a:solidFill>
        </p:spPr>
        <p:txBody>
          <a:bodyPr wrap="square">
            <a:spAutoFit/>
          </a:bodyPr>
          <a:lstStyle/>
          <a:p>
            <a:pPr algn="r"/>
            <a:r>
              <a:rPr lang="fr-FR" sz="1600" dirty="0" smtClean="0">
                <a:solidFill>
                  <a:schemeClr val="bg2">
                    <a:lumMod val="10000"/>
                  </a:schemeClr>
                </a:solidFill>
                <a:latin typeface="handwriting-draft_free-version" pitchFamily="2" charset="0"/>
              </a:rPr>
              <a:t>5</a:t>
            </a:r>
            <a:r>
              <a:rPr lang="fr-FR" sz="1600" baseline="30000" dirty="0" smtClean="0">
                <a:solidFill>
                  <a:schemeClr val="bg2">
                    <a:lumMod val="10000"/>
                  </a:schemeClr>
                </a:solidFill>
                <a:latin typeface="handwriting-draft_free-version" pitchFamily="2" charset="0"/>
              </a:rPr>
              <a:t>ème</a:t>
            </a:r>
            <a:r>
              <a:rPr lang="fr-FR" sz="1600" dirty="0" smtClean="0">
                <a:solidFill>
                  <a:schemeClr val="bg2">
                    <a:lumMod val="10000"/>
                  </a:schemeClr>
                </a:solidFill>
                <a:latin typeface="handwriting-draft_free-version" pitchFamily="2" charset="0"/>
              </a:rPr>
              <a:t> géographie</a:t>
            </a:r>
          </a:p>
          <a:p>
            <a:pPr algn="r"/>
            <a:r>
              <a:rPr lang="fr-FR" sz="1600" dirty="0" smtClean="0">
                <a:solidFill>
                  <a:schemeClr val="bg2">
                    <a:lumMod val="10000"/>
                  </a:schemeClr>
                </a:solidFill>
                <a:latin typeface="handwriting-draft_free-version" pitchFamily="2" charset="0"/>
              </a:rPr>
              <a:t>Thème 1 : La question démographique et l’inégal développement</a:t>
            </a:r>
          </a:p>
          <a:p>
            <a:pPr algn="r"/>
            <a:r>
              <a:rPr lang="fr-FR" sz="1600" dirty="0">
                <a:solidFill>
                  <a:schemeClr val="bg2">
                    <a:lumMod val="10000"/>
                  </a:schemeClr>
                </a:solidFill>
                <a:latin typeface="handwriting-draft_free-version" pitchFamily="2" charset="0"/>
              </a:rPr>
              <a:t>Sous thème 1 : la croissance démographique et ses effets </a:t>
            </a:r>
          </a:p>
        </p:txBody>
      </p:sp>
      <p:sp>
        <p:nvSpPr>
          <p:cNvPr id="6" name="Rectangle 5"/>
          <p:cNvSpPr/>
          <p:nvPr/>
        </p:nvSpPr>
        <p:spPr>
          <a:xfrm>
            <a:off x="2727960" y="3695107"/>
            <a:ext cx="6393307" cy="1569660"/>
          </a:xfrm>
          <a:prstGeom prst="rect">
            <a:avLst/>
          </a:prstGeom>
        </p:spPr>
        <p:txBody>
          <a:bodyPr wrap="square">
            <a:spAutoFit/>
          </a:bodyPr>
          <a:lstStyle/>
          <a:p>
            <a:pPr algn="ctr"/>
            <a:r>
              <a:rPr lang="fr-FR" sz="2400" b="1" cap="small"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handwriting-draft_free-version" pitchFamily="2" charset="0"/>
              </a:rPr>
              <a:t>Etude de cas 2 : Comment le Nigeria peut-il se </a:t>
            </a:r>
            <a:r>
              <a:rPr lang="fr-FR" sz="2400" b="1" cap="small"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handwriting-draft_free-version" pitchFamily="2" charset="0"/>
              </a:rPr>
              <a:t>developper</a:t>
            </a:r>
            <a:r>
              <a:rPr lang="fr-FR" sz="2400" b="1" cap="small"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handwriting-draft_free-version" pitchFamily="2" charset="0"/>
              </a:rPr>
              <a:t> à travers la scolarisation des filles ?</a:t>
            </a:r>
            <a:endParaRPr lang="fr-FR" sz="2400" b="1" cap="small"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handwriting-draft_free-version" pitchFamily="2" charset="0"/>
            </a:endParaRPr>
          </a:p>
        </p:txBody>
      </p:sp>
    </p:spTree>
    <p:extLst>
      <p:ext uri="{BB962C8B-B14F-4D97-AF65-F5344CB8AC3E}">
        <p14:creationId xmlns:p14="http://schemas.microsoft.com/office/powerpoint/2010/main" val="23407868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750"/>
                                        <p:tgtEl>
                                          <p:spTgt spid="5">
                                            <p:bg/>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750"/>
                                        <p:tgtEl>
                                          <p:spTgt spid="5">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750"/>
                                        <p:tgtEl>
                                          <p:spTgt spid="5">
                                            <p:txEl>
                                              <p:pRg st="1" end="1"/>
                                            </p:txEl>
                                          </p:spTgt>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75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1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2" dur="750" fill="hold"/>
                                        <p:tgtEl>
                                          <p:spTgt spid="6"/>
                                        </p:tgtEl>
                                        <p:attrNameLst>
                                          <p:attrName>ppt_y</p:attrName>
                                        </p:attrNameLst>
                                      </p:cBhvr>
                                      <p:tavLst>
                                        <p:tav tm="0">
                                          <p:val>
                                            <p:strVal val="#ppt_y"/>
                                          </p:val>
                                        </p:tav>
                                        <p:tav tm="100000">
                                          <p:val>
                                            <p:strVal val="#ppt_y"/>
                                          </p:val>
                                        </p:tav>
                                      </p:tavLst>
                                    </p:anim>
                                    <p:anim calcmode="lin" valueType="num">
                                      <p:cBhvr>
                                        <p:cTn id="33" dur="7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4" dur="7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7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uiExpand="1" build="p"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escription de l'image Nigeria (orthographic projectio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012" y="348463"/>
            <a:ext cx="2516753" cy="251675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48705" y="3173007"/>
            <a:ext cx="8425060" cy="3493264"/>
          </a:xfrm>
          <a:prstGeom prst="rect">
            <a:avLst/>
          </a:prstGeom>
          <a:solidFill>
            <a:schemeClr val="bg2">
              <a:alpha val="38000"/>
            </a:schemeClr>
          </a:solidFill>
        </p:spPr>
        <p:txBody>
          <a:bodyPr wrap="square" rtlCol="0">
            <a:spAutoFit/>
          </a:bodyPr>
          <a:lstStyle/>
          <a:p>
            <a:r>
              <a:rPr lang="fr-FR" sz="1300" b="1" u="sng" cap="small" dirty="0" smtClean="0">
                <a:latin typeface="Tw Cen MT" pitchFamily="34" charset="0"/>
              </a:rPr>
              <a:t>Consignes</a:t>
            </a:r>
            <a:r>
              <a:rPr lang="fr-FR" sz="1300" b="1" dirty="0" smtClean="0">
                <a:latin typeface="Tw Cen MT" pitchFamily="34" charset="0"/>
              </a:rPr>
              <a:t> </a:t>
            </a:r>
          </a:p>
          <a:p>
            <a:r>
              <a:rPr lang="fr-FR" sz="1300" b="1" dirty="0" smtClean="0">
                <a:latin typeface="Tw Cen MT" pitchFamily="34" charset="0"/>
              </a:rPr>
              <a:t>1. Lis les questions avec ton professeur. </a:t>
            </a:r>
          </a:p>
          <a:p>
            <a:r>
              <a:rPr lang="fr-FR" sz="1300" b="1" dirty="0" smtClean="0">
                <a:latin typeface="Tw Cen MT" pitchFamily="34" charset="0"/>
              </a:rPr>
              <a:t>2. Ecoute attentivement ce qui est dit dans le documentaire afin de répondre au questionnaire</a:t>
            </a:r>
          </a:p>
          <a:p>
            <a:r>
              <a:rPr lang="fr-FR" sz="1300" b="1" dirty="0" smtClean="0">
                <a:latin typeface="Tw Cen MT" pitchFamily="34" charset="0"/>
              </a:rPr>
              <a:t>3. </a:t>
            </a:r>
            <a:r>
              <a:rPr lang="fr-FR" sz="1300" b="1" u="sng" dirty="0" smtClean="0">
                <a:latin typeface="Tw Cen MT" pitchFamily="34" charset="0"/>
              </a:rPr>
              <a:t>Questions</a:t>
            </a:r>
          </a:p>
          <a:p>
            <a:pPr marL="171450" indent="-171450">
              <a:buFontTx/>
              <a:buChar char="-"/>
            </a:pPr>
            <a:r>
              <a:rPr lang="fr-FR" sz="1300" b="1" dirty="0" smtClean="0">
                <a:latin typeface="Tw Cen MT" pitchFamily="34" charset="0"/>
              </a:rPr>
              <a:t>Qui est scolarisé dans l’école du documentaire ? </a:t>
            </a:r>
          </a:p>
          <a:p>
            <a:pPr marL="171450" indent="-171450">
              <a:buFontTx/>
              <a:buChar char="-"/>
            </a:pPr>
            <a:r>
              <a:rPr lang="fr-FR" sz="1300" b="1" dirty="0" smtClean="0">
                <a:latin typeface="Tw Cen MT" pitchFamily="34" charset="0"/>
              </a:rPr>
              <a:t>Pourquoi ? </a:t>
            </a:r>
          </a:p>
          <a:p>
            <a:pPr marL="171450" indent="-171450">
              <a:buFontTx/>
              <a:buChar char="-"/>
            </a:pPr>
            <a:r>
              <a:rPr lang="fr-FR" sz="1300" b="1" dirty="0" smtClean="0">
                <a:latin typeface="Tw Cen MT" pitchFamily="34" charset="0"/>
              </a:rPr>
              <a:t>Quels sont les sujets abordés en classe ?</a:t>
            </a:r>
          </a:p>
          <a:p>
            <a:r>
              <a:rPr lang="fr-FR" sz="1300" b="1" dirty="0" smtClean="0">
                <a:latin typeface="Tw Cen MT" pitchFamily="34" charset="0"/>
              </a:rPr>
              <a:t> </a:t>
            </a:r>
          </a:p>
          <a:p>
            <a:pPr marL="171450" indent="-171450">
              <a:buFontTx/>
              <a:buChar char="-"/>
            </a:pPr>
            <a:r>
              <a:rPr lang="fr-FR" sz="1300" b="1" dirty="0" smtClean="0">
                <a:latin typeface="Tw Cen MT" pitchFamily="34" charset="0"/>
              </a:rPr>
              <a:t>Pour quelles raisons les parents n’envoient pas leurs filles à l’école ? </a:t>
            </a:r>
          </a:p>
          <a:p>
            <a:endParaRPr lang="fr-FR" sz="1300" b="1" dirty="0">
              <a:latin typeface="Tw Cen MT" pitchFamily="34" charset="0"/>
            </a:endParaRPr>
          </a:p>
          <a:p>
            <a:endParaRPr lang="fr-FR" sz="1300" b="1" dirty="0" smtClean="0">
              <a:latin typeface="Tw Cen MT" pitchFamily="34" charset="0"/>
            </a:endParaRPr>
          </a:p>
          <a:p>
            <a:endParaRPr lang="fr-FR" sz="1300" b="1" dirty="0" smtClean="0">
              <a:latin typeface="Tw Cen MT" pitchFamily="34" charset="0"/>
            </a:endParaRPr>
          </a:p>
          <a:p>
            <a:pPr marL="171450" indent="-171450">
              <a:buFontTx/>
              <a:buChar char="-"/>
            </a:pPr>
            <a:r>
              <a:rPr lang="fr-FR" sz="1300" b="1" dirty="0" smtClean="0">
                <a:latin typeface="Tw Cen MT" pitchFamily="34" charset="0"/>
              </a:rPr>
              <a:t>Combien de filles de moins de 13 ans ne sont pas scolarisées dans le pays ? </a:t>
            </a:r>
          </a:p>
          <a:p>
            <a:pPr marL="171450" indent="-171450">
              <a:buFontTx/>
              <a:buChar char="-"/>
            </a:pPr>
            <a:r>
              <a:rPr lang="fr-FR" sz="1300" b="1" dirty="0" smtClean="0">
                <a:latin typeface="Tw Cen MT" pitchFamily="34" charset="0"/>
              </a:rPr>
              <a:t>Pour quelles raisons est-il important de scolariser les filles ? (complète le tableau)</a:t>
            </a:r>
          </a:p>
          <a:p>
            <a:endParaRPr lang="fr-FR" sz="1300" b="1" dirty="0" smtClean="0">
              <a:latin typeface="Tw Cen MT" pitchFamily="34" charset="0"/>
            </a:endParaRPr>
          </a:p>
          <a:p>
            <a:endParaRPr lang="fr-FR" sz="1300" b="1" dirty="0" smtClean="0">
              <a:latin typeface="Tw Cen MT" pitchFamily="34" charset="0"/>
            </a:endParaRPr>
          </a:p>
          <a:p>
            <a:endParaRPr lang="fr-FR" sz="1300" b="1" dirty="0">
              <a:latin typeface="Tw Cen MT"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183090393"/>
              </p:ext>
            </p:extLst>
          </p:nvPr>
        </p:nvGraphicFramePr>
        <p:xfrm>
          <a:off x="780721" y="6010904"/>
          <a:ext cx="7884000" cy="723054"/>
        </p:xfrm>
        <a:graphic>
          <a:graphicData uri="http://schemas.openxmlformats.org/drawingml/2006/table">
            <a:tbl>
              <a:tblPr firstRow="1" bandRow="1">
                <a:tableStyleId>{93296810-A885-4BE3-A3E7-6D5BEEA58F35}</a:tableStyleId>
              </a:tblPr>
              <a:tblGrid>
                <a:gridCol w="3942000"/>
                <a:gridCol w="3942000"/>
              </a:tblGrid>
              <a:tr h="0">
                <a:tc>
                  <a:txBody>
                    <a:bodyPr/>
                    <a:lstStyle/>
                    <a:p>
                      <a:r>
                        <a:rPr lang="fr-FR" sz="1100" dirty="0" smtClean="0">
                          <a:solidFill>
                            <a:schemeClr val="accent2">
                              <a:lumMod val="50000"/>
                            </a:schemeClr>
                          </a:solidFill>
                          <a:latin typeface="Tw Cen MT" pitchFamily="34" charset="0"/>
                        </a:rPr>
                        <a:t>Témoignage de l’élève </a:t>
                      </a:r>
                      <a:r>
                        <a:rPr lang="fr-FR" sz="1100" dirty="0" err="1" smtClean="0">
                          <a:solidFill>
                            <a:schemeClr val="accent2">
                              <a:lumMod val="50000"/>
                            </a:schemeClr>
                          </a:solidFill>
                          <a:latin typeface="Tw Cen MT" pitchFamily="34" charset="0"/>
                        </a:rPr>
                        <a:t>Adjara</a:t>
                      </a:r>
                      <a:r>
                        <a:rPr lang="fr-FR" sz="1100" dirty="0" smtClean="0">
                          <a:solidFill>
                            <a:schemeClr val="accent2">
                              <a:lumMod val="50000"/>
                            </a:schemeClr>
                          </a:solidFill>
                          <a:latin typeface="Tw Cen MT" pitchFamily="34" charset="0"/>
                        </a:rPr>
                        <a:t> </a:t>
                      </a:r>
                      <a:r>
                        <a:rPr lang="fr-FR" sz="1100" dirty="0" err="1" smtClean="0">
                          <a:solidFill>
                            <a:schemeClr val="accent2">
                              <a:lumMod val="50000"/>
                            </a:schemeClr>
                          </a:solidFill>
                          <a:latin typeface="Tw Cen MT" pitchFamily="34" charset="0"/>
                        </a:rPr>
                        <a:t>Aboubakar</a:t>
                      </a:r>
                      <a:endParaRPr lang="fr-FR" sz="1100" b="1" dirty="0" smtClean="0">
                        <a:solidFill>
                          <a:schemeClr val="accent2">
                            <a:lumMod val="50000"/>
                          </a:schemeClr>
                        </a:solidFill>
                        <a:latin typeface="Tw Cen MT" pitchFamily="34" charset="0"/>
                      </a:endParaRPr>
                    </a:p>
                  </a:txBody>
                  <a:tcPr/>
                </a:tc>
                <a:tc>
                  <a:txBody>
                    <a:bodyPr/>
                    <a:lstStyle/>
                    <a:p>
                      <a:r>
                        <a:rPr lang="fr-FR" sz="1100" dirty="0" smtClean="0">
                          <a:solidFill>
                            <a:schemeClr val="accent2">
                              <a:lumMod val="50000"/>
                            </a:schemeClr>
                          </a:solidFill>
                          <a:latin typeface="Tw Cen MT" pitchFamily="34" charset="0"/>
                        </a:rPr>
                        <a:t>Témoignage du militant de l’Education pour tous</a:t>
                      </a:r>
                      <a:endParaRPr lang="fr-FR" sz="1100" b="1" dirty="0" smtClean="0">
                        <a:solidFill>
                          <a:schemeClr val="accent2">
                            <a:lumMod val="50000"/>
                          </a:schemeClr>
                        </a:solidFill>
                        <a:latin typeface="Tw Cen MT" pitchFamily="34" charset="0"/>
                      </a:endParaRPr>
                    </a:p>
                  </a:txBody>
                  <a:tcPr/>
                </a:tc>
              </a:tr>
              <a:tr h="463974">
                <a:tc>
                  <a:txBody>
                    <a:bodyPr/>
                    <a:lstStyle/>
                    <a:p>
                      <a:endParaRPr lang="fr-FR" sz="1400" b="1" dirty="0">
                        <a:latin typeface="Tw Cen MT" pitchFamily="34" charset="0"/>
                      </a:endParaRPr>
                    </a:p>
                  </a:txBody>
                  <a:tcPr/>
                </a:tc>
                <a:tc>
                  <a:txBody>
                    <a:bodyPr/>
                    <a:lstStyle/>
                    <a:p>
                      <a:endParaRPr lang="fr-FR" sz="1400" b="1" dirty="0">
                        <a:latin typeface="Tw Cen MT" pitchFamily="34" charset="0"/>
                      </a:endParaRPr>
                    </a:p>
                  </a:txBody>
                  <a:tcPr/>
                </a:tc>
              </a:tr>
            </a:tbl>
          </a:graphicData>
        </a:graphic>
      </p:graphicFrame>
      <p:sp>
        <p:nvSpPr>
          <p:cNvPr id="5" name="ZoneTexte 4"/>
          <p:cNvSpPr txBox="1"/>
          <p:nvPr/>
        </p:nvSpPr>
        <p:spPr>
          <a:xfrm>
            <a:off x="3888000" y="3974007"/>
            <a:ext cx="1696362" cy="292388"/>
          </a:xfrm>
          <a:prstGeom prst="rect">
            <a:avLst/>
          </a:prstGeom>
          <a:noFill/>
        </p:spPr>
        <p:txBody>
          <a:bodyPr wrap="none" rtlCol="0">
            <a:spAutoFit/>
          </a:bodyPr>
          <a:lstStyle/>
          <a:p>
            <a:r>
              <a:rPr lang="fr-FR" sz="1300" b="1" dirty="0" smtClean="0">
                <a:solidFill>
                  <a:schemeClr val="accent2">
                    <a:lumMod val="50000"/>
                  </a:schemeClr>
                </a:solidFill>
                <a:latin typeface="Tw Cen MT" pitchFamily="34" charset="0"/>
              </a:rPr>
              <a:t>Uniquement des filles</a:t>
            </a:r>
            <a:endParaRPr lang="fr-FR" sz="1300" b="1" dirty="0">
              <a:solidFill>
                <a:schemeClr val="accent2">
                  <a:lumMod val="50000"/>
                </a:schemeClr>
              </a:solidFill>
              <a:latin typeface="Tw Cen MT" pitchFamily="34" charset="0"/>
            </a:endParaRPr>
          </a:p>
        </p:txBody>
      </p:sp>
      <p:sp>
        <p:nvSpPr>
          <p:cNvPr id="7" name="ZoneTexte 6"/>
          <p:cNvSpPr txBox="1"/>
          <p:nvPr/>
        </p:nvSpPr>
        <p:spPr>
          <a:xfrm>
            <a:off x="1296000" y="4172007"/>
            <a:ext cx="4578241" cy="292388"/>
          </a:xfrm>
          <a:prstGeom prst="rect">
            <a:avLst/>
          </a:prstGeom>
          <a:noFill/>
        </p:spPr>
        <p:txBody>
          <a:bodyPr wrap="none" rtlCol="0">
            <a:spAutoFit/>
          </a:bodyPr>
          <a:lstStyle/>
          <a:p>
            <a:r>
              <a:rPr lang="fr-FR" sz="1300" b="1" dirty="0" smtClean="0">
                <a:solidFill>
                  <a:schemeClr val="accent2">
                    <a:lumMod val="50000"/>
                  </a:schemeClr>
                </a:solidFill>
                <a:latin typeface="Tw Cen MT" pitchFamily="34" charset="0"/>
              </a:rPr>
              <a:t>Le Nigéria est un pays musulman : la mixité n’est pas autorisée</a:t>
            </a:r>
            <a:endParaRPr lang="fr-FR" sz="1300" b="1" dirty="0">
              <a:solidFill>
                <a:schemeClr val="accent2">
                  <a:lumMod val="50000"/>
                </a:schemeClr>
              </a:solidFill>
              <a:latin typeface="Tw Cen MT" pitchFamily="34" charset="0"/>
            </a:endParaRPr>
          </a:p>
        </p:txBody>
      </p:sp>
      <p:sp>
        <p:nvSpPr>
          <p:cNvPr id="6" name="Rectangle 5"/>
          <p:cNvSpPr/>
          <p:nvPr/>
        </p:nvSpPr>
        <p:spPr>
          <a:xfrm>
            <a:off x="3384000" y="4352007"/>
            <a:ext cx="5476289" cy="292388"/>
          </a:xfrm>
          <a:prstGeom prst="rect">
            <a:avLst/>
          </a:prstGeom>
        </p:spPr>
        <p:txBody>
          <a:bodyPr wrap="square">
            <a:spAutoFit/>
          </a:bodyPr>
          <a:lstStyle/>
          <a:p>
            <a:r>
              <a:rPr lang="fr-FR" sz="1300" b="1" dirty="0">
                <a:solidFill>
                  <a:schemeClr val="accent2">
                    <a:lumMod val="50000"/>
                  </a:schemeClr>
                </a:solidFill>
                <a:latin typeface="Tw Cen MT" pitchFamily="34" charset="0"/>
              </a:rPr>
              <a:t>estime de soi, compétence </a:t>
            </a:r>
            <a:r>
              <a:rPr lang="fr-FR" sz="1300" b="1" dirty="0" smtClean="0">
                <a:solidFill>
                  <a:schemeClr val="accent2">
                    <a:lumMod val="50000"/>
                  </a:schemeClr>
                </a:solidFill>
                <a:latin typeface="Tw Cen MT" pitchFamily="34" charset="0"/>
              </a:rPr>
              <a:t>professionnelles, </a:t>
            </a:r>
            <a:r>
              <a:rPr lang="fr-FR" sz="1300" b="1" dirty="0">
                <a:solidFill>
                  <a:schemeClr val="accent2">
                    <a:lumMod val="50000"/>
                  </a:schemeClr>
                </a:solidFill>
                <a:latin typeface="Tw Cen MT" pitchFamily="34" charset="0"/>
              </a:rPr>
              <a:t>sida, comment s’exprimer </a:t>
            </a:r>
            <a:r>
              <a:rPr lang="fr-FR" sz="1300" b="1" dirty="0" smtClean="0">
                <a:solidFill>
                  <a:schemeClr val="accent2">
                    <a:lumMod val="50000"/>
                  </a:schemeClr>
                </a:solidFill>
                <a:latin typeface="Tw Cen MT" pitchFamily="34" charset="0"/>
              </a:rPr>
              <a:t>en</a:t>
            </a:r>
            <a:endParaRPr lang="fr-FR" sz="1300" b="1" dirty="0">
              <a:solidFill>
                <a:schemeClr val="accent2">
                  <a:lumMod val="50000"/>
                </a:schemeClr>
              </a:solidFill>
              <a:latin typeface="Tw Cen MT" pitchFamily="34" charset="0"/>
            </a:endParaRPr>
          </a:p>
        </p:txBody>
      </p:sp>
      <p:sp>
        <p:nvSpPr>
          <p:cNvPr id="8" name="Rectangle 7"/>
          <p:cNvSpPr/>
          <p:nvPr/>
        </p:nvSpPr>
        <p:spPr>
          <a:xfrm>
            <a:off x="540000" y="4568007"/>
            <a:ext cx="3060453" cy="292388"/>
          </a:xfrm>
          <a:prstGeom prst="rect">
            <a:avLst/>
          </a:prstGeom>
        </p:spPr>
        <p:txBody>
          <a:bodyPr wrap="none">
            <a:spAutoFit/>
          </a:bodyPr>
          <a:lstStyle/>
          <a:p>
            <a:pPr lvl="0"/>
            <a:r>
              <a:rPr lang="fr-FR" sz="1300" b="1" dirty="0">
                <a:solidFill>
                  <a:srgbClr val="C0504D">
                    <a:lumMod val="50000"/>
                  </a:srgbClr>
                </a:solidFill>
                <a:latin typeface="Tw Cen MT" pitchFamily="34" charset="0"/>
              </a:rPr>
              <a:t>public, comment s’habiller (code sociaux)</a:t>
            </a:r>
          </a:p>
        </p:txBody>
      </p:sp>
      <p:sp>
        <p:nvSpPr>
          <p:cNvPr id="10" name="Rectangle 9"/>
          <p:cNvSpPr/>
          <p:nvPr/>
        </p:nvSpPr>
        <p:spPr>
          <a:xfrm>
            <a:off x="509618" y="4973499"/>
            <a:ext cx="5364623" cy="692497"/>
          </a:xfrm>
          <a:prstGeom prst="rect">
            <a:avLst/>
          </a:prstGeom>
        </p:spPr>
        <p:txBody>
          <a:bodyPr wrap="square">
            <a:spAutoFit/>
          </a:bodyPr>
          <a:lstStyle/>
          <a:p>
            <a:pPr marL="285750" lvl="0" indent="-285750">
              <a:buFontTx/>
              <a:buChar char="-"/>
            </a:pPr>
            <a:r>
              <a:rPr lang="fr-FR" sz="1300" b="1" dirty="0" smtClean="0">
                <a:solidFill>
                  <a:srgbClr val="C0504D">
                    <a:lumMod val="50000"/>
                  </a:srgbClr>
                </a:solidFill>
                <a:latin typeface="Tw Cen MT" pitchFamily="34" charset="0"/>
              </a:rPr>
              <a:t>La pauvreté</a:t>
            </a:r>
          </a:p>
          <a:p>
            <a:pPr marL="285750" lvl="0" indent="-285750">
              <a:buFontTx/>
              <a:buChar char="-"/>
            </a:pPr>
            <a:r>
              <a:rPr lang="fr-FR" sz="1300" b="1" dirty="0" smtClean="0">
                <a:solidFill>
                  <a:srgbClr val="C0504D">
                    <a:lumMod val="50000"/>
                  </a:srgbClr>
                </a:solidFill>
                <a:latin typeface="Tw Cen MT" pitchFamily="34" charset="0"/>
              </a:rPr>
              <a:t>La place de la femme dans la société (doit rester au foyer)</a:t>
            </a:r>
          </a:p>
          <a:p>
            <a:pPr marL="285750" lvl="0" indent="-285750">
              <a:buFontTx/>
              <a:buChar char="-"/>
            </a:pPr>
            <a:r>
              <a:rPr lang="fr-FR" sz="1300" b="1" dirty="0" smtClean="0">
                <a:solidFill>
                  <a:srgbClr val="C0504D">
                    <a:lumMod val="50000"/>
                  </a:srgbClr>
                </a:solidFill>
                <a:latin typeface="Tw Cen MT" pitchFamily="34" charset="0"/>
              </a:rPr>
              <a:t>L’insécurité (attaques de </a:t>
            </a:r>
            <a:r>
              <a:rPr lang="fr-FR" sz="1300" b="1" dirty="0" err="1" smtClean="0">
                <a:solidFill>
                  <a:srgbClr val="C0504D">
                    <a:lumMod val="50000"/>
                  </a:srgbClr>
                </a:solidFill>
                <a:latin typeface="Tw Cen MT" pitchFamily="34" charset="0"/>
              </a:rPr>
              <a:t>Boko</a:t>
            </a:r>
            <a:r>
              <a:rPr lang="fr-FR" sz="1300" b="1" dirty="0" smtClean="0">
                <a:solidFill>
                  <a:srgbClr val="C0504D">
                    <a:lumMod val="50000"/>
                  </a:srgbClr>
                </a:solidFill>
                <a:latin typeface="Tw Cen MT" pitchFamily="34" charset="0"/>
              </a:rPr>
              <a:t> </a:t>
            </a:r>
            <a:r>
              <a:rPr lang="fr-FR" sz="1300" b="1" dirty="0" err="1" smtClean="0">
                <a:solidFill>
                  <a:srgbClr val="C0504D">
                    <a:lumMod val="50000"/>
                  </a:srgbClr>
                </a:solidFill>
                <a:latin typeface="Tw Cen MT" pitchFamily="34" charset="0"/>
              </a:rPr>
              <a:t>Haram</a:t>
            </a:r>
            <a:r>
              <a:rPr lang="fr-FR" sz="1300" b="1" dirty="0" smtClean="0">
                <a:solidFill>
                  <a:srgbClr val="C0504D">
                    <a:lumMod val="50000"/>
                  </a:srgbClr>
                </a:solidFill>
                <a:latin typeface="Tw Cen MT" pitchFamily="34" charset="0"/>
              </a:rPr>
              <a:t> contre les écoles laïques)</a:t>
            </a:r>
            <a:endParaRPr lang="fr-FR" sz="1300" b="1" dirty="0">
              <a:solidFill>
                <a:srgbClr val="C0504D">
                  <a:lumMod val="50000"/>
                </a:srgbClr>
              </a:solidFill>
              <a:latin typeface="Tw Cen MT" pitchFamily="34" charset="0"/>
            </a:endParaRPr>
          </a:p>
        </p:txBody>
      </p:sp>
      <p:sp>
        <p:nvSpPr>
          <p:cNvPr id="9" name="Rectangle 8"/>
          <p:cNvSpPr/>
          <p:nvPr/>
        </p:nvSpPr>
        <p:spPr>
          <a:xfrm>
            <a:off x="5835759" y="5544000"/>
            <a:ext cx="922047" cy="307777"/>
          </a:xfrm>
          <a:prstGeom prst="rect">
            <a:avLst/>
          </a:prstGeom>
        </p:spPr>
        <p:txBody>
          <a:bodyPr wrap="none">
            <a:spAutoFit/>
          </a:bodyPr>
          <a:lstStyle/>
          <a:p>
            <a:r>
              <a:rPr lang="fr-FR" sz="1400" b="1" dirty="0">
                <a:solidFill>
                  <a:schemeClr val="accent2">
                    <a:lumMod val="50000"/>
                  </a:schemeClr>
                </a:solidFill>
                <a:latin typeface="Tw Cen MT" pitchFamily="34" charset="0"/>
              </a:rPr>
              <a:t>6 millions</a:t>
            </a:r>
          </a:p>
        </p:txBody>
      </p:sp>
      <p:sp>
        <p:nvSpPr>
          <p:cNvPr id="12" name="Rectangle 11"/>
          <p:cNvSpPr/>
          <p:nvPr/>
        </p:nvSpPr>
        <p:spPr>
          <a:xfrm>
            <a:off x="792000" y="6264000"/>
            <a:ext cx="3873873" cy="492443"/>
          </a:xfrm>
          <a:prstGeom prst="rect">
            <a:avLst/>
          </a:prstGeom>
        </p:spPr>
        <p:txBody>
          <a:bodyPr wrap="square">
            <a:spAutoFit/>
          </a:bodyPr>
          <a:lstStyle/>
          <a:p>
            <a:pPr algn="ctr"/>
            <a:r>
              <a:rPr lang="fr-FR" sz="1300" b="1" dirty="0" smtClean="0">
                <a:solidFill>
                  <a:schemeClr val="accent2">
                    <a:lumMod val="50000"/>
                  </a:schemeClr>
                </a:solidFill>
                <a:latin typeface="Tw Cen MT" pitchFamily="34" charset="0"/>
              </a:rPr>
              <a:t>C’est important l’école : c’est grâce à l’éducation que l’on peut avoir un métier (médecin, infirmière)</a:t>
            </a:r>
            <a:endParaRPr lang="fr-FR" sz="1300" b="1" dirty="0">
              <a:solidFill>
                <a:schemeClr val="accent2">
                  <a:lumMod val="50000"/>
                </a:schemeClr>
              </a:solidFill>
              <a:latin typeface="Tw Cen MT" pitchFamily="34" charset="0"/>
            </a:endParaRPr>
          </a:p>
        </p:txBody>
      </p:sp>
      <p:sp>
        <p:nvSpPr>
          <p:cNvPr id="13" name="Rectangle 12"/>
          <p:cNvSpPr/>
          <p:nvPr/>
        </p:nvSpPr>
        <p:spPr>
          <a:xfrm>
            <a:off x="4736181" y="6264000"/>
            <a:ext cx="3920168" cy="492443"/>
          </a:xfrm>
          <a:prstGeom prst="rect">
            <a:avLst/>
          </a:prstGeom>
        </p:spPr>
        <p:txBody>
          <a:bodyPr wrap="square">
            <a:spAutoFit/>
          </a:bodyPr>
          <a:lstStyle/>
          <a:p>
            <a:pPr algn="ctr"/>
            <a:r>
              <a:rPr lang="fr-FR" sz="1300" b="1" dirty="0" smtClean="0">
                <a:solidFill>
                  <a:schemeClr val="accent2">
                    <a:lumMod val="50000"/>
                  </a:schemeClr>
                </a:solidFill>
                <a:latin typeface="Tw Cen MT" pitchFamily="34" charset="0"/>
              </a:rPr>
              <a:t>L’</a:t>
            </a:r>
            <a:r>
              <a:rPr lang="fr-FR" sz="1300" b="1" dirty="0">
                <a:solidFill>
                  <a:schemeClr val="accent2">
                    <a:lumMod val="50000"/>
                  </a:schemeClr>
                </a:solidFill>
                <a:latin typeface="Tw Cen MT" pitchFamily="34" charset="0"/>
              </a:rPr>
              <a:t>é</a:t>
            </a:r>
            <a:r>
              <a:rPr lang="fr-FR" sz="1300" b="1" dirty="0" smtClean="0">
                <a:solidFill>
                  <a:schemeClr val="accent2">
                    <a:lumMod val="50000"/>
                  </a:schemeClr>
                </a:solidFill>
                <a:latin typeface="Tw Cen MT" pitchFamily="34" charset="0"/>
              </a:rPr>
              <a:t>ducation est un bien inestimable : elle permet le développement des sociétés humaines</a:t>
            </a:r>
            <a:endParaRPr lang="fr-FR" sz="1300" b="1" dirty="0">
              <a:solidFill>
                <a:schemeClr val="accent2">
                  <a:lumMod val="50000"/>
                </a:schemeClr>
              </a:solidFill>
              <a:latin typeface="Tw Cen MT" pitchFamily="34" charset="0"/>
            </a:endParaRPr>
          </a:p>
        </p:txBody>
      </p:sp>
      <p:sp>
        <p:nvSpPr>
          <p:cNvPr id="11" name="ZoneTexte 10"/>
          <p:cNvSpPr txBox="1"/>
          <p:nvPr/>
        </p:nvSpPr>
        <p:spPr>
          <a:xfrm>
            <a:off x="5584362" y="2911397"/>
            <a:ext cx="3370024"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sz="1400" b="1" dirty="0" err="1" smtClean="0">
                <a:latin typeface="Tw Cen MT" pitchFamily="34" charset="0"/>
              </a:rPr>
              <a:t>Boko</a:t>
            </a:r>
            <a:r>
              <a:rPr lang="fr-FR" sz="1400" b="1" dirty="0" smtClean="0">
                <a:latin typeface="Tw Cen MT" pitchFamily="34" charset="0"/>
              </a:rPr>
              <a:t> </a:t>
            </a:r>
            <a:r>
              <a:rPr lang="fr-FR" sz="1400" b="1" dirty="0" err="1" smtClean="0">
                <a:latin typeface="Tw Cen MT" pitchFamily="34" charset="0"/>
              </a:rPr>
              <a:t>Haram</a:t>
            </a:r>
            <a:r>
              <a:rPr lang="fr-FR" sz="1400" b="1" dirty="0" smtClean="0">
                <a:latin typeface="Tw Cen MT" pitchFamily="34" charset="0"/>
              </a:rPr>
              <a:t> est un groupe terroriste islamiste originaire du Nord Est du Nigéria</a:t>
            </a:r>
            <a:endParaRPr lang="fr-FR" sz="1400" b="1" dirty="0">
              <a:latin typeface="Tw Cen MT" pitchFamily="34" charset="0"/>
            </a:endParaRPr>
          </a:p>
        </p:txBody>
      </p:sp>
      <p:cxnSp>
        <p:nvCxnSpPr>
          <p:cNvPr id="15" name="Connecteur droit avec flèche 14"/>
          <p:cNvCxnSpPr/>
          <p:nvPr/>
        </p:nvCxnSpPr>
        <p:spPr>
          <a:xfrm>
            <a:off x="7112135" y="806955"/>
            <a:ext cx="403253" cy="421253"/>
          </a:xfrm>
          <a:prstGeom prst="straightConnector1">
            <a:avLst/>
          </a:prstGeom>
          <a:ln>
            <a:solidFill>
              <a:schemeClr val="accent2">
                <a:lumMod val="75000"/>
              </a:schemeClr>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16" name="Rectangle 15"/>
          <p:cNvSpPr/>
          <p:nvPr/>
        </p:nvSpPr>
        <p:spPr>
          <a:xfrm>
            <a:off x="5414506" y="596328"/>
            <a:ext cx="1685012" cy="42125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u="sng" cap="small" dirty="0" smtClean="0">
                <a:latin typeface="Tw Cen MT" pitchFamily="34" charset="0"/>
              </a:rPr>
              <a:t>Nigéria</a:t>
            </a:r>
          </a:p>
          <a:p>
            <a:pPr algn="ctr"/>
            <a:r>
              <a:rPr lang="fr-FR" sz="1400" b="1" cap="small" dirty="0" smtClean="0">
                <a:latin typeface="Tw Cen MT" pitchFamily="34" charset="0"/>
              </a:rPr>
              <a:t>Capitale : Abuja</a:t>
            </a:r>
            <a:endParaRPr lang="fr-FR" sz="1400" b="1" cap="small" dirty="0">
              <a:latin typeface="Tw Cen MT" pitchFamily="34" charset="0"/>
            </a:endParaRPr>
          </a:p>
        </p:txBody>
      </p:sp>
      <p:sp>
        <p:nvSpPr>
          <p:cNvPr id="17" name="Rectangle 16"/>
          <p:cNvSpPr/>
          <p:nvPr/>
        </p:nvSpPr>
        <p:spPr>
          <a:xfrm>
            <a:off x="348705" y="122017"/>
            <a:ext cx="4887565"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dirty="0" smtClean="0"/>
              <a:t>Télécharger ici le reportage sur l’éducation des filles au Nigéria</a:t>
            </a:r>
          </a:p>
          <a:p>
            <a:pPr algn="ctr"/>
            <a:endParaRPr lang="fr-FR" dirty="0"/>
          </a:p>
          <a:p>
            <a:pPr algn="ctr"/>
            <a:r>
              <a:rPr lang="fr-FR" dirty="0"/>
              <a:t>Lien actif : </a:t>
            </a:r>
            <a:r>
              <a:rPr lang="fr-FR" dirty="0">
                <a:hlinkClick r:id="rId4"/>
              </a:rPr>
              <a:t>https://www.youtube.com/watch?v=7HqAExTGC0Q&amp;feature=youtu.be</a:t>
            </a:r>
            <a:endParaRPr lang="fr-FR" dirty="0"/>
          </a:p>
        </p:txBody>
      </p:sp>
    </p:spTree>
    <p:extLst>
      <p:ext uri="{BB962C8B-B14F-4D97-AF65-F5344CB8AC3E}">
        <p14:creationId xmlns:p14="http://schemas.microsoft.com/office/powerpoint/2010/main" val="8312840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750" fill="hold"/>
                                        <p:tgtEl>
                                          <p:spTgt spid="1028"/>
                                        </p:tgtEl>
                                        <p:attrNameLst>
                                          <p:attrName>ppt_w</p:attrName>
                                        </p:attrNameLst>
                                      </p:cBhvr>
                                      <p:tavLst>
                                        <p:tav tm="0">
                                          <p:val>
                                            <p:fltVal val="0"/>
                                          </p:val>
                                        </p:tav>
                                        <p:tav tm="100000">
                                          <p:val>
                                            <p:strVal val="#ppt_w"/>
                                          </p:val>
                                        </p:tav>
                                      </p:tavLst>
                                    </p:anim>
                                    <p:anim calcmode="lin" valueType="num">
                                      <p:cBhvr>
                                        <p:cTn id="8" dur="750" fill="hold"/>
                                        <p:tgtEl>
                                          <p:spTgt spid="1028"/>
                                        </p:tgtEl>
                                        <p:attrNameLst>
                                          <p:attrName>ppt_h</p:attrName>
                                        </p:attrNameLst>
                                      </p:cBhvr>
                                      <p:tavLst>
                                        <p:tav tm="0">
                                          <p:val>
                                            <p:fltVal val="0"/>
                                          </p:val>
                                        </p:tav>
                                        <p:tav tm="100000">
                                          <p:val>
                                            <p:strVal val="#ppt_h"/>
                                          </p:val>
                                        </p:tav>
                                      </p:tavLst>
                                    </p:anim>
                                    <p:animEffect transition="in" filter="fade">
                                      <p:cBhvr>
                                        <p:cTn id="9" dur="750"/>
                                        <p:tgtEl>
                                          <p:spTgt spid="1028"/>
                                        </p:tgtEl>
                                      </p:cBhvr>
                                    </p:animEffect>
                                    <p:anim calcmode="lin" valueType="num">
                                      <p:cBhvr>
                                        <p:cTn id="10" dur="750" fill="hold"/>
                                        <p:tgtEl>
                                          <p:spTgt spid="1028"/>
                                        </p:tgtEl>
                                        <p:attrNameLst>
                                          <p:attrName>ppt_x</p:attrName>
                                        </p:attrNameLst>
                                      </p:cBhvr>
                                      <p:tavLst>
                                        <p:tav tm="0">
                                          <p:val>
                                            <p:fltVal val="0.5"/>
                                          </p:val>
                                        </p:tav>
                                        <p:tav tm="100000">
                                          <p:val>
                                            <p:strVal val="#ppt_x"/>
                                          </p:val>
                                        </p:tav>
                                      </p:tavLst>
                                    </p:anim>
                                    <p:anim calcmode="lin" valueType="num">
                                      <p:cBhvr>
                                        <p:cTn id="11" dur="750" fill="hold"/>
                                        <p:tgtEl>
                                          <p:spTgt spid="1028"/>
                                        </p:tgtEl>
                                        <p:attrNameLst>
                                          <p:attrName>ppt_y</p:attrName>
                                        </p:attrNameLst>
                                      </p:cBhvr>
                                      <p:tavLst>
                                        <p:tav tm="0">
                                          <p:val>
                                            <p:fltVal val="0.5"/>
                                          </p:val>
                                        </p:tav>
                                        <p:tav tm="100000">
                                          <p:val>
                                            <p:strVal val="#ppt_y"/>
                                          </p:val>
                                        </p:tav>
                                      </p:tavLst>
                                    </p:anim>
                                  </p:childTnLst>
                                </p:cTn>
                              </p:par>
                            </p:childTnLst>
                          </p:cTn>
                        </p:par>
                        <p:par>
                          <p:cTn id="12" fill="hold">
                            <p:stCondLst>
                              <p:cond delay="750"/>
                            </p:stCondLst>
                            <p:childTnLst>
                              <p:par>
                                <p:cTn id="13" presetID="2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750" fill="hold"/>
                                        <p:tgtEl>
                                          <p:spTgt spid="16"/>
                                        </p:tgtEl>
                                        <p:attrNameLst>
                                          <p:attrName>ppt_w</p:attrName>
                                        </p:attrNameLst>
                                      </p:cBhvr>
                                      <p:tavLst>
                                        <p:tav tm="0">
                                          <p:val>
                                            <p:fltVal val="0"/>
                                          </p:val>
                                        </p:tav>
                                        <p:tav tm="100000">
                                          <p:val>
                                            <p:strVal val="#ppt_w"/>
                                          </p:val>
                                        </p:tav>
                                      </p:tavLst>
                                    </p:anim>
                                    <p:anim calcmode="lin" valueType="num">
                                      <p:cBhvr>
                                        <p:cTn id="20" dur="750" fill="hold"/>
                                        <p:tgtEl>
                                          <p:spTgt spid="16"/>
                                        </p:tgtEl>
                                        <p:attrNameLst>
                                          <p:attrName>ppt_h</p:attrName>
                                        </p:attrNameLst>
                                      </p:cBhvr>
                                      <p:tavLst>
                                        <p:tav tm="0">
                                          <p:val>
                                            <p:fltVal val="0"/>
                                          </p:val>
                                        </p:tav>
                                        <p:tav tm="100000">
                                          <p:val>
                                            <p:strVal val="#ppt_h"/>
                                          </p:val>
                                        </p:tav>
                                      </p:tavLst>
                                    </p:anim>
                                    <p:animEffect transition="in" filter="fade">
                                      <p:cBhvr>
                                        <p:cTn id="21" dur="750"/>
                                        <p:tgtEl>
                                          <p:spTgt spid="16"/>
                                        </p:tgtEl>
                                      </p:cBhvr>
                                    </p:animEffect>
                                    <p:anim calcmode="lin" valueType="num">
                                      <p:cBhvr>
                                        <p:cTn id="22" dur="750" fill="hold"/>
                                        <p:tgtEl>
                                          <p:spTgt spid="16"/>
                                        </p:tgtEl>
                                        <p:attrNameLst>
                                          <p:attrName>ppt_x</p:attrName>
                                        </p:attrNameLst>
                                      </p:cBhvr>
                                      <p:tavLst>
                                        <p:tav tm="0">
                                          <p:val>
                                            <p:fltVal val="0.5"/>
                                          </p:val>
                                        </p:tav>
                                        <p:tav tm="100000">
                                          <p:val>
                                            <p:strVal val="#ppt_x"/>
                                          </p:val>
                                        </p:tav>
                                      </p:tavLst>
                                    </p:anim>
                                    <p:anim calcmode="lin" valueType="num">
                                      <p:cBhvr>
                                        <p:cTn id="23" dur="750" fill="hold"/>
                                        <p:tgtEl>
                                          <p:spTgt spid="16"/>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750" fill="hold"/>
                                        <p:tgtEl>
                                          <p:spTgt spid="11"/>
                                        </p:tgtEl>
                                        <p:attrNameLst>
                                          <p:attrName>ppt_w</p:attrName>
                                        </p:attrNameLst>
                                      </p:cBhvr>
                                      <p:tavLst>
                                        <p:tav tm="0">
                                          <p:val>
                                            <p:fltVal val="0"/>
                                          </p:val>
                                        </p:tav>
                                        <p:tav tm="100000">
                                          <p:val>
                                            <p:strVal val="#ppt_w"/>
                                          </p:val>
                                        </p:tav>
                                      </p:tavLst>
                                    </p:anim>
                                    <p:anim calcmode="lin" valueType="num">
                                      <p:cBhvr>
                                        <p:cTn id="29" dur="750" fill="hold"/>
                                        <p:tgtEl>
                                          <p:spTgt spid="11"/>
                                        </p:tgtEl>
                                        <p:attrNameLst>
                                          <p:attrName>ppt_h</p:attrName>
                                        </p:attrNameLst>
                                      </p:cBhvr>
                                      <p:tavLst>
                                        <p:tav tm="0">
                                          <p:val>
                                            <p:fltVal val="0"/>
                                          </p:val>
                                        </p:tav>
                                        <p:tav tm="100000">
                                          <p:val>
                                            <p:strVal val="#ppt_h"/>
                                          </p:val>
                                        </p:tav>
                                      </p:tavLst>
                                    </p:anim>
                                    <p:animEffect transition="in" filter="fade">
                                      <p:cBhvr>
                                        <p:cTn id="30" dur="75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bg/>
                                          </p:spTgt>
                                        </p:tgtEl>
                                        <p:attrNameLst>
                                          <p:attrName>style.visibility</p:attrName>
                                        </p:attrNameLst>
                                      </p:cBhvr>
                                      <p:to>
                                        <p:strVal val="visible"/>
                                      </p:to>
                                    </p:set>
                                    <p:animEffect transition="in" filter="wipe(left)">
                                      <p:cBhvr>
                                        <p:cTn id="35" dur="750"/>
                                        <p:tgtEl>
                                          <p:spTgt spid="4">
                                            <p:bg/>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wipe(left)">
                                      <p:cBhvr>
                                        <p:cTn id="40" dur="750"/>
                                        <p:tgtEl>
                                          <p:spTgt spid="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wipe(left)">
                                      <p:cBhvr>
                                        <p:cTn id="45" dur="750"/>
                                        <p:tgtEl>
                                          <p:spTgt spid="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wipe(left)">
                                      <p:cBhvr>
                                        <p:cTn id="50" dur="750"/>
                                        <p:tgtEl>
                                          <p:spTgt spid="4">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left)">
                                      <p:cBhvr>
                                        <p:cTn id="55" dur="750"/>
                                        <p:tgtEl>
                                          <p:spTgt spid="4">
                                            <p:txEl>
                                              <p:pRg st="3" end="3"/>
                                            </p:tx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Effect transition="in" filter="wipe(left)">
                                      <p:cBhvr>
                                        <p:cTn id="58" dur="750"/>
                                        <p:tgtEl>
                                          <p:spTgt spid="4">
                                            <p:txEl>
                                              <p:pRg st="4" end="4"/>
                                            </p:tx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Effect transition="in" filter="wipe(left)">
                                      <p:cBhvr>
                                        <p:cTn id="61" dur="750"/>
                                        <p:tgtEl>
                                          <p:spTgt spid="4">
                                            <p:txEl>
                                              <p:pRg st="5" end="5"/>
                                            </p:tx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wipe(left)">
                                      <p:cBhvr>
                                        <p:cTn id="64" dur="750"/>
                                        <p:tgtEl>
                                          <p:spTgt spid="4">
                                            <p:txEl>
                                              <p:pRg st="6" end="6"/>
                                            </p:tx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animEffect transition="in" filter="wipe(left)">
                                      <p:cBhvr>
                                        <p:cTn id="67" dur="750"/>
                                        <p:tgtEl>
                                          <p:spTgt spid="4">
                                            <p:txEl>
                                              <p:pRg st="7" end="7"/>
                                            </p:tx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
                                            <p:txEl>
                                              <p:pRg st="8" end="8"/>
                                            </p:txEl>
                                          </p:spTgt>
                                        </p:tgtEl>
                                        <p:attrNameLst>
                                          <p:attrName>style.visibility</p:attrName>
                                        </p:attrNameLst>
                                      </p:cBhvr>
                                      <p:to>
                                        <p:strVal val="visible"/>
                                      </p:to>
                                    </p:set>
                                    <p:animEffect transition="in" filter="wipe(left)">
                                      <p:cBhvr>
                                        <p:cTn id="70" dur="750"/>
                                        <p:tgtEl>
                                          <p:spTgt spid="4">
                                            <p:txEl>
                                              <p:pRg st="8" end="8"/>
                                            </p:tx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Effect transition="in" filter="wipe(left)">
                                      <p:cBhvr>
                                        <p:cTn id="73" dur="750"/>
                                        <p:tgtEl>
                                          <p:spTgt spid="4">
                                            <p:txEl>
                                              <p:pRg st="12" end="12"/>
                                            </p:txEl>
                                          </p:spTgt>
                                        </p:tgtEl>
                                      </p:cBhvr>
                                    </p:animEffect>
                                  </p:childTnLst>
                                </p:cTn>
                              </p:par>
                              <p:par>
                                <p:cTn id="74" presetID="22" presetClass="entr" presetSubtype="8" fill="hold" nodeType="with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wipe(left)">
                                      <p:cBhvr>
                                        <p:cTn id="76" dur="750"/>
                                        <p:tgtEl>
                                          <p:spTgt spid="2"/>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Effect transition="in" filter="wipe(left)">
                                      <p:cBhvr>
                                        <p:cTn id="79" dur="750"/>
                                        <p:tgtEl>
                                          <p:spTgt spid="4">
                                            <p:txEl>
                                              <p:pRg st="13" end="1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wipe(left)">
                                      <p:cBhvr>
                                        <p:cTn id="84" dur="750"/>
                                        <p:tgtEl>
                                          <p:spTgt spid="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wipe(left)">
                                      <p:cBhvr>
                                        <p:cTn id="89" dur="750"/>
                                        <p:tgtEl>
                                          <p:spTgt spid="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wipe(left)">
                                      <p:cBhvr>
                                        <p:cTn id="94" dur="750"/>
                                        <p:tgtEl>
                                          <p:spTgt spid="6"/>
                                        </p:tgtEl>
                                      </p:cBhvr>
                                    </p:animEffect>
                                  </p:childTnLst>
                                </p:cTn>
                              </p:par>
                            </p:childTnLst>
                          </p:cTn>
                        </p:par>
                        <p:par>
                          <p:cTn id="95" fill="hold">
                            <p:stCondLst>
                              <p:cond delay="750"/>
                            </p:stCondLst>
                            <p:childTnLst>
                              <p:par>
                                <p:cTn id="96" presetID="22" presetClass="entr" presetSubtype="8" fill="hold" grpId="0" nodeType="after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wipe(left)">
                                      <p:cBhvr>
                                        <p:cTn id="98" dur="750"/>
                                        <p:tgtEl>
                                          <p:spTgt spid="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10">
                                            <p:txEl>
                                              <p:pRg st="0" end="0"/>
                                            </p:txEl>
                                          </p:spTgt>
                                        </p:tgtEl>
                                        <p:attrNameLst>
                                          <p:attrName>style.visibility</p:attrName>
                                        </p:attrNameLst>
                                      </p:cBhvr>
                                      <p:to>
                                        <p:strVal val="visible"/>
                                      </p:to>
                                    </p:set>
                                    <p:animEffect transition="in" filter="wipe(left)">
                                      <p:cBhvr>
                                        <p:cTn id="103" dur="750"/>
                                        <p:tgtEl>
                                          <p:spTgt spid="10">
                                            <p:txEl>
                                              <p:pRg st="0" end="0"/>
                                            </p:txEl>
                                          </p:spTgt>
                                        </p:tgtEl>
                                      </p:cBhvr>
                                    </p:animEffect>
                                  </p:childTnLst>
                                </p:cTn>
                              </p:par>
                            </p:childTnLst>
                          </p:cTn>
                        </p:par>
                        <p:par>
                          <p:cTn id="104" fill="hold">
                            <p:stCondLst>
                              <p:cond delay="750"/>
                            </p:stCondLst>
                            <p:childTnLst>
                              <p:par>
                                <p:cTn id="105" presetID="22" presetClass="entr" presetSubtype="8" fill="hold" nodeType="afterEffect">
                                  <p:stCondLst>
                                    <p:cond delay="0"/>
                                  </p:stCondLst>
                                  <p:childTnLst>
                                    <p:set>
                                      <p:cBhvr>
                                        <p:cTn id="106" dur="1" fill="hold">
                                          <p:stCondLst>
                                            <p:cond delay="0"/>
                                          </p:stCondLst>
                                        </p:cTn>
                                        <p:tgtEl>
                                          <p:spTgt spid="10">
                                            <p:txEl>
                                              <p:pRg st="1" end="1"/>
                                            </p:txEl>
                                          </p:spTgt>
                                        </p:tgtEl>
                                        <p:attrNameLst>
                                          <p:attrName>style.visibility</p:attrName>
                                        </p:attrNameLst>
                                      </p:cBhvr>
                                      <p:to>
                                        <p:strVal val="visible"/>
                                      </p:to>
                                    </p:set>
                                    <p:animEffect transition="in" filter="wipe(left)">
                                      <p:cBhvr>
                                        <p:cTn id="107" dur="750"/>
                                        <p:tgtEl>
                                          <p:spTgt spid="10">
                                            <p:txEl>
                                              <p:pRg st="1" end="1"/>
                                            </p:txEl>
                                          </p:spTgt>
                                        </p:tgtEl>
                                      </p:cBhvr>
                                    </p:animEffect>
                                  </p:childTnLst>
                                </p:cTn>
                              </p:par>
                            </p:childTnLst>
                          </p:cTn>
                        </p:par>
                        <p:par>
                          <p:cTn id="108" fill="hold">
                            <p:stCondLst>
                              <p:cond delay="1500"/>
                            </p:stCondLst>
                            <p:childTnLst>
                              <p:par>
                                <p:cTn id="109" presetID="22" presetClass="entr" presetSubtype="8" fill="hold" nodeType="afterEffect">
                                  <p:stCondLst>
                                    <p:cond delay="0"/>
                                  </p:stCondLst>
                                  <p:childTnLst>
                                    <p:set>
                                      <p:cBhvr>
                                        <p:cTn id="110" dur="1" fill="hold">
                                          <p:stCondLst>
                                            <p:cond delay="0"/>
                                          </p:stCondLst>
                                        </p:cTn>
                                        <p:tgtEl>
                                          <p:spTgt spid="10">
                                            <p:txEl>
                                              <p:pRg st="2" end="2"/>
                                            </p:txEl>
                                          </p:spTgt>
                                        </p:tgtEl>
                                        <p:attrNameLst>
                                          <p:attrName>style.visibility</p:attrName>
                                        </p:attrNameLst>
                                      </p:cBhvr>
                                      <p:to>
                                        <p:strVal val="visible"/>
                                      </p:to>
                                    </p:set>
                                    <p:animEffect transition="in" filter="wipe(left)">
                                      <p:cBhvr>
                                        <p:cTn id="111" dur="750"/>
                                        <p:tgtEl>
                                          <p:spTgt spid="10">
                                            <p:txEl>
                                              <p:pRg st="2" end="2"/>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9"/>
                                        </p:tgtEl>
                                        <p:attrNameLst>
                                          <p:attrName>style.visibility</p:attrName>
                                        </p:attrNameLst>
                                      </p:cBhvr>
                                      <p:to>
                                        <p:strVal val="visible"/>
                                      </p:to>
                                    </p:set>
                                    <p:animEffect transition="in" filter="wipe(left)">
                                      <p:cBhvr>
                                        <p:cTn id="116" dur="750"/>
                                        <p:tgtEl>
                                          <p:spTgt spid="9"/>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left)">
                                      <p:cBhvr>
                                        <p:cTn id="121" dur="750"/>
                                        <p:tgtEl>
                                          <p:spTgt spid="12"/>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13"/>
                                        </p:tgtEl>
                                        <p:attrNameLst>
                                          <p:attrName>style.visibility</p:attrName>
                                        </p:attrNameLst>
                                      </p:cBhvr>
                                      <p:to>
                                        <p:strVal val="visible"/>
                                      </p:to>
                                    </p:set>
                                    <p:animEffect transition="in" filter="wipe(left)">
                                      <p:cBhvr>
                                        <p:cTn id="126"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p:bldP spid="7" grpId="0"/>
      <p:bldP spid="6" grpId="0"/>
      <p:bldP spid="8" grpId="0"/>
      <p:bldP spid="9" grpId="0"/>
      <p:bldP spid="12" grpId="0"/>
      <p:bldP spid="13" grpId="0"/>
      <p:bldP spid="11"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115959" y="727364"/>
            <a:ext cx="8757962" cy="892552"/>
          </a:xfrm>
          <a:prstGeom prst="rect">
            <a:avLst/>
          </a:prstGeom>
          <a:solidFill>
            <a:schemeClr val="bg2">
              <a:alpha val="38000"/>
            </a:schemeClr>
          </a:solidFill>
        </p:spPr>
        <p:txBody>
          <a:bodyPr wrap="square" rtlCol="0">
            <a:spAutoFit/>
          </a:bodyPr>
          <a:lstStyle/>
          <a:p>
            <a:r>
              <a:rPr lang="fr-FR" sz="1300" b="1" u="sng" cap="small" dirty="0" smtClean="0">
                <a:latin typeface="Tw Cen MT" pitchFamily="34" charset="0"/>
              </a:rPr>
              <a:t>Consignes</a:t>
            </a:r>
            <a:r>
              <a:rPr lang="fr-FR" sz="1300" b="1" dirty="0" smtClean="0">
                <a:latin typeface="Tw Cen MT" pitchFamily="34" charset="0"/>
              </a:rPr>
              <a:t>  : Savoir lire un graphique. Les deux graphiques ci-dessous comptabilisent les enfants de moins de 18 ans</a:t>
            </a:r>
          </a:p>
          <a:p>
            <a:r>
              <a:rPr lang="fr-FR" sz="1300" b="1" dirty="0" smtClean="0">
                <a:latin typeface="Tw Cen MT" pitchFamily="34" charset="0"/>
              </a:rPr>
              <a:t>Combien </a:t>
            </a:r>
            <a:r>
              <a:rPr lang="fr-FR" sz="1300" b="1" dirty="0">
                <a:latin typeface="Tw Cen MT" pitchFamily="34" charset="0"/>
              </a:rPr>
              <a:t>y-a-il d’enfants de moins de 18 ans au Nigéria en 2015 ? </a:t>
            </a:r>
          </a:p>
          <a:p>
            <a:r>
              <a:rPr lang="fr-FR" sz="1300" b="1" dirty="0" smtClean="0">
                <a:latin typeface="Tw Cen MT" pitchFamily="34" charset="0"/>
              </a:rPr>
              <a:t>Combien </a:t>
            </a:r>
            <a:r>
              <a:rPr lang="fr-FR" sz="1300" b="1" dirty="0">
                <a:latin typeface="Tw Cen MT" pitchFamily="34" charset="0"/>
              </a:rPr>
              <a:t>le Nigéria gagnera-t-il d’enfants entre 2015 et 2050 ? </a:t>
            </a:r>
          </a:p>
          <a:p>
            <a:r>
              <a:rPr lang="fr-FR" sz="1300" b="1" dirty="0" smtClean="0">
                <a:latin typeface="Tw Cen MT" pitchFamily="34" charset="0"/>
              </a:rPr>
              <a:t>Combien </a:t>
            </a:r>
            <a:r>
              <a:rPr lang="fr-FR" sz="1300" b="1" dirty="0">
                <a:latin typeface="Tw Cen MT" pitchFamily="34" charset="0"/>
              </a:rPr>
              <a:t>y-aura-t-il d’enfants de moins de 18 ans au Nigéria en 2050 ? </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58" y="1885194"/>
            <a:ext cx="4644768" cy="4784965"/>
          </a:xfrm>
          <a:prstGeom prst="rect">
            <a:avLst/>
          </a:prstGeom>
        </p:spPr>
      </p:pic>
      <p:sp>
        <p:nvSpPr>
          <p:cNvPr id="2" name="Rectangle 1"/>
          <p:cNvSpPr/>
          <p:nvPr/>
        </p:nvSpPr>
        <p:spPr>
          <a:xfrm>
            <a:off x="0" y="0"/>
            <a:ext cx="9144000" cy="523220"/>
          </a:xfrm>
          <a:prstGeom prst="rect">
            <a:avLst/>
          </a:prstGeom>
        </p:spPr>
        <p:txBody>
          <a:bodyPr wrap="square">
            <a:spAutoFit/>
          </a:bodyPr>
          <a:lstStyle/>
          <a:p>
            <a:pPr algn="r"/>
            <a:r>
              <a:rPr lang="fr-FR" sz="28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I. La population </a:t>
            </a:r>
            <a:r>
              <a:rPr lang="fr-FR" sz="2800" dirty="0" err="1"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nigeriane</a:t>
            </a:r>
            <a:r>
              <a:rPr lang="fr-FR" sz="28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 augmente vite</a:t>
            </a:r>
            <a:endParaRPr lang="fr-FR" sz="28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8542" t="29932" r="40293" b="8704"/>
          <a:stretch/>
        </p:blipFill>
        <p:spPr bwMode="auto">
          <a:xfrm>
            <a:off x="115959" y="727364"/>
            <a:ext cx="4905645" cy="54332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rme libre 2"/>
          <p:cNvSpPr/>
          <p:nvPr/>
        </p:nvSpPr>
        <p:spPr>
          <a:xfrm>
            <a:off x="1338608" y="4400515"/>
            <a:ext cx="3190673" cy="797999"/>
          </a:xfrm>
          <a:custGeom>
            <a:avLst/>
            <a:gdLst>
              <a:gd name="connsiteX0" fmla="*/ 0 w 1566153"/>
              <a:gd name="connsiteY0" fmla="*/ 77822 h 651753"/>
              <a:gd name="connsiteX1" fmla="*/ 194553 w 1566153"/>
              <a:gd name="connsiteY1" fmla="*/ 97277 h 651753"/>
              <a:gd name="connsiteX2" fmla="*/ 350195 w 1566153"/>
              <a:gd name="connsiteY2" fmla="*/ 97277 h 651753"/>
              <a:gd name="connsiteX3" fmla="*/ 564204 w 1566153"/>
              <a:gd name="connsiteY3" fmla="*/ 107005 h 651753"/>
              <a:gd name="connsiteX4" fmla="*/ 680936 w 1566153"/>
              <a:gd name="connsiteY4" fmla="*/ 155643 h 651753"/>
              <a:gd name="connsiteX5" fmla="*/ 778212 w 1566153"/>
              <a:gd name="connsiteY5" fmla="*/ 126460 h 651753"/>
              <a:gd name="connsiteX6" fmla="*/ 817123 w 1566153"/>
              <a:gd name="connsiteY6" fmla="*/ 155643 h 651753"/>
              <a:gd name="connsiteX7" fmla="*/ 933855 w 1566153"/>
              <a:gd name="connsiteY7" fmla="*/ 136187 h 651753"/>
              <a:gd name="connsiteX8" fmla="*/ 1001949 w 1566153"/>
              <a:gd name="connsiteY8" fmla="*/ 223736 h 651753"/>
              <a:gd name="connsiteX9" fmla="*/ 1108953 w 1566153"/>
              <a:gd name="connsiteY9" fmla="*/ 38911 h 651753"/>
              <a:gd name="connsiteX10" fmla="*/ 1157591 w 1566153"/>
              <a:gd name="connsiteY10" fmla="*/ 0 h 651753"/>
              <a:gd name="connsiteX11" fmla="*/ 1264595 w 1566153"/>
              <a:gd name="connsiteY11" fmla="*/ 9728 h 651753"/>
              <a:gd name="connsiteX12" fmla="*/ 1352144 w 1566153"/>
              <a:gd name="connsiteY12" fmla="*/ 58366 h 651753"/>
              <a:gd name="connsiteX13" fmla="*/ 1371600 w 1566153"/>
              <a:gd name="connsiteY13" fmla="*/ 214009 h 651753"/>
              <a:gd name="connsiteX14" fmla="*/ 1371600 w 1566153"/>
              <a:gd name="connsiteY14" fmla="*/ 282102 h 651753"/>
              <a:gd name="connsiteX15" fmla="*/ 1332689 w 1566153"/>
              <a:gd name="connsiteY15" fmla="*/ 350196 h 651753"/>
              <a:gd name="connsiteX16" fmla="*/ 1303506 w 1566153"/>
              <a:gd name="connsiteY16" fmla="*/ 379379 h 651753"/>
              <a:gd name="connsiteX17" fmla="*/ 1322961 w 1566153"/>
              <a:gd name="connsiteY17" fmla="*/ 476656 h 651753"/>
              <a:gd name="connsiteX18" fmla="*/ 1322961 w 1566153"/>
              <a:gd name="connsiteY18" fmla="*/ 544749 h 651753"/>
              <a:gd name="connsiteX19" fmla="*/ 1342417 w 1566153"/>
              <a:gd name="connsiteY19" fmla="*/ 632298 h 651753"/>
              <a:gd name="connsiteX20" fmla="*/ 1381327 w 1566153"/>
              <a:gd name="connsiteY20" fmla="*/ 651753 h 651753"/>
              <a:gd name="connsiteX21" fmla="*/ 1566153 w 1566153"/>
              <a:gd name="connsiteY21" fmla="*/ 651753 h 651753"/>
              <a:gd name="connsiteX0" fmla="*/ 0 w 2315183"/>
              <a:gd name="connsiteY0" fmla="*/ 77822 h 729575"/>
              <a:gd name="connsiteX1" fmla="*/ 194553 w 2315183"/>
              <a:gd name="connsiteY1" fmla="*/ 97277 h 729575"/>
              <a:gd name="connsiteX2" fmla="*/ 350195 w 2315183"/>
              <a:gd name="connsiteY2" fmla="*/ 97277 h 729575"/>
              <a:gd name="connsiteX3" fmla="*/ 564204 w 2315183"/>
              <a:gd name="connsiteY3" fmla="*/ 107005 h 729575"/>
              <a:gd name="connsiteX4" fmla="*/ 680936 w 2315183"/>
              <a:gd name="connsiteY4" fmla="*/ 155643 h 729575"/>
              <a:gd name="connsiteX5" fmla="*/ 778212 w 2315183"/>
              <a:gd name="connsiteY5" fmla="*/ 126460 h 729575"/>
              <a:gd name="connsiteX6" fmla="*/ 817123 w 2315183"/>
              <a:gd name="connsiteY6" fmla="*/ 155643 h 729575"/>
              <a:gd name="connsiteX7" fmla="*/ 933855 w 2315183"/>
              <a:gd name="connsiteY7" fmla="*/ 136187 h 729575"/>
              <a:gd name="connsiteX8" fmla="*/ 1001949 w 2315183"/>
              <a:gd name="connsiteY8" fmla="*/ 223736 h 729575"/>
              <a:gd name="connsiteX9" fmla="*/ 1108953 w 2315183"/>
              <a:gd name="connsiteY9" fmla="*/ 38911 h 729575"/>
              <a:gd name="connsiteX10" fmla="*/ 1157591 w 2315183"/>
              <a:gd name="connsiteY10" fmla="*/ 0 h 729575"/>
              <a:gd name="connsiteX11" fmla="*/ 1264595 w 2315183"/>
              <a:gd name="connsiteY11" fmla="*/ 9728 h 729575"/>
              <a:gd name="connsiteX12" fmla="*/ 1352144 w 2315183"/>
              <a:gd name="connsiteY12" fmla="*/ 58366 h 729575"/>
              <a:gd name="connsiteX13" fmla="*/ 1371600 w 2315183"/>
              <a:gd name="connsiteY13" fmla="*/ 214009 h 729575"/>
              <a:gd name="connsiteX14" fmla="*/ 1371600 w 2315183"/>
              <a:gd name="connsiteY14" fmla="*/ 282102 h 729575"/>
              <a:gd name="connsiteX15" fmla="*/ 1332689 w 2315183"/>
              <a:gd name="connsiteY15" fmla="*/ 350196 h 729575"/>
              <a:gd name="connsiteX16" fmla="*/ 1303506 w 2315183"/>
              <a:gd name="connsiteY16" fmla="*/ 379379 h 729575"/>
              <a:gd name="connsiteX17" fmla="*/ 1322961 w 2315183"/>
              <a:gd name="connsiteY17" fmla="*/ 476656 h 729575"/>
              <a:gd name="connsiteX18" fmla="*/ 1322961 w 2315183"/>
              <a:gd name="connsiteY18" fmla="*/ 544749 h 729575"/>
              <a:gd name="connsiteX19" fmla="*/ 1342417 w 2315183"/>
              <a:gd name="connsiteY19" fmla="*/ 632298 h 729575"/>
              <a:gd name="connsiteX20" fmla="*/ 1381327 w 2315183"/>
              <a:gd name="connsiteY20" fmla="*/ 651753 h 729575"/>
              <a:gd name="connsiteX21" fmla="*/ 2315183 w 2315183"/>
              <a:gd name="connsiteY21" fmla="*/ 729575 h 729575"/>
              <a:gd name="connsiteX0" fmla="*/ 0 w 3190673"/>
              <a:gd name="connsiteY0" fmla="*/ 9729 h 729575"/>
              <a:gd name="connsiteX1" fmla="*/ 1070043 w 3190673"/>
              <a:gd name="connsiteY1" fmla="*/ 97277 h 729575"/>
              <a:gd name="connsiteX2" fmla="*/ 1225685 w 3190673"/>
              <a:gd name="connsiteY2" fmla="*/ 97277 h 729575"/>
              <a:gd name="connsiteX3" fmla="*/ 1439694 w 3190673"/>
              <a:gd name="connsiteY3" fmla="*/ 107005 h 729575"/>
              <a:gd name="connsiteX4" fmla="*/ 1556426 w 3190673"/>
              <a:gd name="connsiteY4" fmla="*/ 155643 h 729575"/>
              <a:gd name="connsiteX5" fmla="*/ 1653702 w 3190673"/>
              <a:gd name="connsiteY5" fmla="*/ 126460 h 729575"/>
              <a:gd name="connsiteX6" fmla="*/ 1692613 w 3190673"/>
              <a:gd name="connsiteY6" fmla="*/ 155643 h 729575"/>
              <a:gd name="connsiteX7" fmla="*/ 1809345 w 3190673"/>
              <a:gd name="connsiteY7" fmla="*/ 136187 h 729575"/>
              <a:gd name="connsiteX8" fmla="*/ 1877439 w 3190673"/>
              <a:gd name="connsiteY8" fmla="*/ 223736 h 729575"/>
              <a:gd name="connsiteX9" fmla="*/ 1984443 w 3190673"/>
              <a:gd name="connsiteY9" fmla="*/ 38911 h 729575"/>
              <a:gd name="connsiteX10" fmla="*/ 2033081 w 3190673"/>
              <a:gd name="connsiteY10" fmla="*/ 0 h 729575"/>
              <a:gd name="connsiteX11" fmla="*/ 2140085 w 3190673"/>
              <a:gd name="connsiteY11" fmla="*/ 9728 h 729575"/>
              <a:gd name="connsiteX12" fmla="*/ 2227634 w 3190673"/>
              <a:gd name="connsiteY12" fmla="*/ 58366 h 729575"/>
              <a:gd name="connsiteX13" fmla="*/ 2247090 w 3190673"/>
              <a:gd name="connsiteY13" fmla="*/ 214009 h 729575"/>
              <a:gd name="connsiteX14" fmla="*/ 2247090 w 3190673"/>
              <a:gd name="connsiteY14" fmla="*/ 282102 h 729575"/>
              <a:gd name="connsiteX15" fmla="*/ 2208179 w 3190673"/>
              <a:gd name="connsiteY15" fmla="*/ 350196 h 729575"/>
              <a:gd name="connsiteX16" fmla="*/ 2178996 w 3190673"/>
              <a:gd name="connsiteY16" fmla="*/ 379379 h 729575"/>
              <a:gd name="connsiteX17" fmla="*/ 2198451 w 3190673"/>
              <a:gd name="connsiteY17" fmla="*/ 476656 h 729575"/>
              <a:gd name="connsiteX18" fmla="*/ 2198451 w 3190673"/>
              <a:gd name="connsiteY18" fmla="*/ 544749 h 729575"/>
              <a:gd name="connsiteX19" fmla="*/ 2217907 w 3190673"/>
              <a:gd name="connsiteY19" fmla="*/ 632298 h 729575"/>
              <a:gd name="connsiteX20" fmla="*/ 2256817 w 3190673"/>
              <a:gd name="connsiteY20" fmla="*/ 651753 h 729575"/>
              <a:gd name="connsiteX21" fmla="*/ 3190673 w 3190673"/>
              <a:gd name="connsiteY21" fmla="*/ 729575 h 729575"/>
              <a:gd name="connsiteX0" fmla="*/ 0 w 3190673"/>
              <a:gd name="connsiteY0" fmla="*/ 78153 h 797999"/>
              <a:gd name="connsiteX1" fmla="*/ 437745 w 3190673"/>
              <a:gd name="connsiteY1" fmla="*/ 331 h 797999"/>
              <a:gd name="connsiteX2" fmla="*/ 1070043 w 3190673"/>
              <a:gd name="connsiteY2" fmla="*/ 165701 h 797999"/>
              <a:gd name="connsiteX3" fmla="*/ 1225685 w 3190673"/>
              <a:gd name="connsiteY3" fmla="*/ 165701 h 797999"/>
              <a:gd name="connsiteX4" fmla="*/ 1439694 w 3190673"/>
              <a:gd name="connsiteY4" fmla="*/ 175429 h 797999"/>
              <a:gd name="connsiteX5" fmla="*/ 1556426 w 3190673"/>
              <a:gd name="connsiteY5" fmla="*/ 224067 h 797999"/>
              <a:gd name="connsiteX6" fmla="*/ 1653702 w 3190673"/>
              <a:gd name="connsiteY6" fmla="*/ 194884 h 797999"/>
              <a:gd name="connsiteX7" fmla="*/ 1692613 w 3190673"/>
              <a:gd name="connsiteY7" fmla="*/ 224067 h 797999"/>
              <a:gd name="connsiteX8" fmla="*/ 1809345 w 3190673"/>
              <a:gd name="connsiteY8" fmla="*/ 204611 h 797999"/>
              <a:gd name="connsiteX9" fmla="*/ 1877439 w 3190673"/>
              <a:gd name="connsiteY9" fmla="*/ 292160 h 797999"/>
              <a:gd name="connsiteX10" fmla="*/ 1984443 w 3190673"/>
              <a:gd name="connsiteY10" fmla="*/ 107335 h 797999"/>
              <a:gd name="connsiteX11" fmla="*/ 2033081 w 3190673"/>
              <a:gd name="connsiteY11" fmla="*/ 68424 h 797999"/>
              <a:gd name="connsiteX12" fmla="*/ 2140085 w 3190673"/>
              <a:gd name="connsiteY12" fmla="*/ 78152 h 797999"/>
              <a:gd name="connsiteX13" fmla="*/ 2227634 w 3190673"/>
              <a:gd name="connsiteY13" fmla="*/ 126790 h 797999"/>
              <a:gd name="connsiteX14" fmla="*/ 2247090 w 3190673"/>
              <a:gd name="connsiteY14" fmla="*/ 282433 h 797999"/>
              <a:gd name="connsiteX15" fmla="*/ 2247090 w 3190673"/>
              <a:gd name="connsiteY15" fmla="*/ 350526 h 797999"/>
              <a:gd name="connsiteX16" fmla="*/ 2208179 w 3190673"/>
              <a:gd name="connsiteY16" fmla="*/ 418620 h 797999"/>
              <a:gd name="connsiteX17" fmla="*/ 2178996 w 3190673"/>
              <a:gd name="connsiteY17" fmla="*/ 447803 h 797999"/>
              <a:gd name="connsiteX18" fmla="*/ 2198451 w 3190673"/>
              <a:gd name="connsiteY18" fmla="*/ 545080 h 797999"/>
              <a:gd name="connsiteX19" fmla="*/ 2198451 w 3190673"/>
              <a:gd name="connsiteY19" fmla="*/ 613173 h 797999"/>
              <a:gd name="connsiteX20" fmla="*/ 2217907 w 3190673"/>
              <a:gd name="connsiteY20" fmla="*/ 700722 h 797999"/>
              <a:gd name="connsiteX21" fmla="*/ 2256817 w 3190673"/>
              <a:gd name="connsiteY21" fmla="*/ 720177 h 797999"/>
              <a:gd name="connsiteX22" fmla="*/ 3190673 w 3190673"/>
              <a:gd name="connsiteY22" fmla="*/ 797999 h 797999"/>
              <a:gd name="connsiteX0" fmla="*/ 0 w 3190673"/>
              <a:gd name="connsiteY0" fmla="*/ 78153 h 797999"/>
              <a:gd name="connsiteX1" fmla="*/ 437745 w 3190673"/>
              <a:gd name="connsiteY1" fmla="*/ 331 h 797999"/>
              <a:gd name="connsiteX2" fmla="*/ 1070043 w 3190673"/>
              <a:gd name="connsiteY2" fmla="*/ 165701 h 797999"/>
              <a:gd name="connsiteX3" fmla="*/ 1225685 w 3190673"/>
              <a:gd name="connsiteY3" fmla="*/ 165701 h 797999"/>
              <a:gd name="connsiteX4" fmla="*/ 1439694 w 3190673"/>
              <a:gd name="connsiteY4" fmla="*/ 175429 h 797999"/>
              <a:gd name="connsiteX5" fmla="*/ 1556426 w 3190673"/>
              <a:gd name="connsiteY5" fmla="*/ 224067 h 797999"/>
              <a:gd name="connsiteX6" fmla="*/ 1653702 w 3190673"/>
              <a:gd name="connsiteY6" fmla="*/ 194884 h 797999"/>
              <a:gd name="connsiteX7" fmla="*/ 1692613 w 3190673"/>
              <a:gd name="connsiteY7" fmla="*/ 224067 h 797999"/>
              <a:gd name="connsiteX8" fmla="*/ 1809345 w 3190673"/>
              <a:gd name="connsiteY8" fmla="*/ 204611 h 797999"/>
              <a:gd name="connsiteX9" fmla="*/ 1877439 w 3190673"/>
              <a:gd name="connsiteY9" fmla="*/ 292160 h 797999"/>
              <a:gd name="connsiteX10" fmla="*/ 1984443 w 3190673"/>
              <a:gd name="connsiteY10" fmla="*/ 107335 h 797999"/>
              <a:gd name="connsiteX11" fmla="*/ 2033081 w 3190673"/>
              <a:gd name="connsiteY11" fmla="*/ 68424 h 797999"/>
              <a:gd name="connsiteX12" fmla="*/ 2140085 w 3190673"/>
              <a:gd name="connsiteY12" fmla="*/ 78152 h 797999"/>
              <a:gd name="connsiteX13" fmla="*/ 2227634 w 3190673"/>
              <a:gd name="connsiteY13" fmla="*/ 126790 h 797999"/>
              <a:gd name="connsiteX14" fmla="*/ 2247090 w 3190673"/>
              <a:gd name="connsiteY14" fmla="*/ 282433 h 797999"/>
              <a:gd name="connsiteX15" fmla="*/ 2247090 w 3190673"/>
              <a:gd name="connsiteY15" fmla="*/ 350526 h 797999"/>
              <a:gd name="connsiteX16" fmla="*/ 2208179 w 3190673"/>
              <a:gd name="connsiteY16" fmla="*/ 418620 h 797999"/>
              <a:gd name="connsiteX17" fmla="*/ 2178996 w 3190673"/>
              <a:gd name="connsiteY17" fmla="*/ 447803 h 797999"/>
              <a:gd name="connsiteX18" fmla="*/ 2198451 w 3190673"/>
              <a:gd name="connsiteY18" fmla="*/ 545080 h 797999"/>
              <a:gd name="connsiteX19" fmla="*/ 2198451 w 3190673"/>
              <a:gd name="connsiteY19" fmla="*/ 613173 h 797999"/>
              <a:gd name="connsiteX20" fmla="*/ 2217907 w 3190673"/>
              <a:gd name="connsiteY20" fmla="*/ 700722 h 797999"/>
              <a:gd name="connsiteX21" fmla="*/ 2256817 w 3190673"/>
              <a:gd name="connsiteY21" fmla="*/ 720177 h 797999"/>
              <a:gd name="connsiteX22" fmla="*/ 2791839 w 3190673"/>
              <a:gd name="connsiteY22" fmla="*/ 690994 h 797999"/>
              <a:gd name="connsiteX23" fmla="*/ 3190673 w 3190673"/>
              <a:gd name="connsiteY23" fmla="*/ 797999 h 797999"/>
              <a:gd name="connsiteX0" fmla="*/ 0 w 3190673"/>
              <a:gd name="connsiteY0" fmla="*/ 78153 h 797999"/>
              <a:gd name="connsiteX1" fmla="*/ 437745 w 3190673"/>
              <a:gd name="connsiteY1" fmla="*/ 331 h 797999"/>
              <a:gd name="connsiteX2" fmla="*/ 1070043 w 3190673"/>
              <a:gd name="connsiteY2" fmla="*/ 165701 h 797999"/>
              <a:gd name="connsiteX3" fmla="*/ 1225685 w 3190673"/>
              <a:gd name="connsiteY3" fmla="*/ 165701 h 797999"/>
              <a:gd name="connsiteX4" fmla="*/ 1439694 w 3190673"/>
              <a:gd name="connsiteY4" fmla="*/ 175429 h 797999"/>
              <a:gd name="connsiteX5" fmla="*/ 1556426 w 3190673"/>
              <a:gd name="connsiteY5" fmla="*/ 224067 h 797999"/>
              <a:gd name="connsiteX6" fmla="*/ 1653702 w 3190673"/>
              <a:gd name="connsiteY6" fmla="*/ 194884 h 797999"/>
              <a:gd name="connsiteX7" fmla="*/ 1692613 w 3190673"/>
              <a:gd name="connsiteY7" fmla="*/ 224067 h 797999"/>
              <a:gd name="connsiteX8" fmla="*/ 1809345 w 3190673"/>
              <a:gd name="connsiteY8" fmla="*/ 204611 h 797999"/>
              <a:gd name="connsiteX9" fmla="*/ 1984443 w 3190673"/>
              <a:gd name="connsiteY9" fmla="*/ 107335 h 797999"/>
              <a:gd name="connsiteX10" fmla="*/ 2033081 w 3190673"/>
              <a:gd name="connsiteY10" fmla="*/ 68424 h 797999"/>
              <a:gd name="connsiteX11" fmla="*/ 2140085 w 3190673"/>
              <a:gd name="connsiteY11" fmla="*/ 78152 h 797999"/>
              <a:gd name="connsiteX12" fmla="*/ 2227634 w 3190673"/>
              <a:gd name="connsiteY12" fmla="*/ 126790 h 797999"/>
              <a:gd name="connsiteX13" fmla="*/ 2247090 w 3190673"/>
              <a:gd name="connsiteY13" fmla="*/ 282433 h 797999"/>
              <a:gd name="connsiteX14" fmla="*/ 2247090 w 3190673"/>
              <a:gd name="connsiteY14" fmla="*/ 350526 h 797999"/>
              <a:gd name="connsiteX15" fmla="*/ 2208179 w 3190673"/>
              <a:gd name="connsiteY15" fmla="*/ 418620 h 797999"/>
              <a:gd name="connsiteX16" fmla="*/ 2178996 w 3190673"/>
              <a:gd name="connsiteY16" fmla="*/ 447803 h 797999"/>
              <a:gd name="connsiteX17" fmla="*/ 2198451 w 3190673"/>
              <a:gd name="connsiteY17" fmla="*/ 545080 h 797999"/>
              <a:gd name="connsiteX18" fmla="*/ 2198451 w 3190673"/>
              <a:gd name="connsiteY18" fmla="*/ 613173 h 797999"/>
              <a:gd name="connsiteX19" fmla="*/ 2217907 w 3190673"/>
              <a:gd name="connsiteY19" fmla="*/ 700722 h 797999"/>
              <a:gd name="connsiteX20" fmla="*/ 2256817 w 3190673"/>
              <a:gd name="connsiteY20" fmla="*/ 720177 h 797999"/>
              <a:gd name="connsiteX21" fmla="*/ 2791839 w 3190673"/>
              <a:gd name="connsiteY21" fmla="*/ 690994 h 797999"/>
              <a:gd name="connsiteX22" fmla="*/ 3190673 w 3190673"/>
              <a:gd name="connsiteY22" fmla="*/ 797999 h 797999"/>
              <a:gd name="connsiteX0" fmla="*/ 0 w 3190673"/>
              <a:gd name="connsiteY0" fmla="*/ 78153 h 797999"/>
              <a:gd name="connsiteX1" fmla="*/ 437745 w 3190673"/>
              <a:gd name="connsiteY1" fmla="*/ 331 h 797999"/>
              <a:gd name="connsiteX2" fmla="*/ 1070043 w 3190673"/>
              <a:gd name="connsiteY2" fmla="*/ 165701 h 797999"/>
              <a:gd name="connsiteX3" fmla="*/ 1225685 w 3190673"/>
              <a:gd name="connsiteY3" fmla="*/ 165701 h 797999"/>
              <a:gd name="connsiteX4" fmla="*/ 1439694 w 3190673"/>
              <a:gd name="connsiteY4" fmla="*/ 175429 h 797999"/>
              <a:gd name="connsiteX5" fmla="*/ 1556426 w 3190673"/>
              <a:gd name="connsiteY5" fmla="*/ 224067 h 797999"/>
              <a:gd name="connsiteX6" fmla="*/ 1653702 w 3190673"/>
              <a:gd name="connsiteY6" fmla="*/ 194884 h 797999"/>
              <a:gd name="connsiteX7" fmla="*/ 1716287 w 3190673"/>
              <a:gd name="connsiteY7" fmla="*/ 185597 h 797999"/>
              <a:gd name="connsiteX8" fmla="*/ 1809345 w 3190673"/>
              <a:gd name="connsiteY8" fmla="*/ 204611 h 797999"/>
              <a:gd name="connsiteX9" fmla="*/ 1984443 w 3190673"/>
              <a:gd name="connsiteY9" fmla="*/ 107335 h 797999"/>
              <a:gd name="connsiteX10" fmla="*/ 2033081 w 3190673"/>
              <a:gd name="connsiteY10" fmla="*/ 68424 h 797999"/>
              <a:gd name="connsiteX11" fmla="*/ 2140085 w 3190673"/>
              <a:gd name="connsiteY11" fmla="*/ 78152 h 797999"/>
              <a:gd name="connsiteX12" fmla="*/ 2227634 w 3190673"/>
              <a:gd name="connsiteY12" fmla="*/ 126790 h 797999"/>
              <a:gd name="connsiteX13" fmla="*/ 2247090 w 3190673"/>
              <a:gd name="connsiteY13" fmla="*/ 282433 h 797999"/>
              <a:gd name="connsiteX14" fmla="*/ 2247090 w 3190673"/>
              <a:gd name="connsiteY14" fmla="*/ 350526 h 797999"/>
              <a:gd name="connsiteX15" fmla="*/ 2208179 w 3190673"/>
              <a:gd name="connsiteY15" fmla="*/ 418620 h 797999"/>
              <a:gd name="connsiteX16" fmla="*/ 2178996 w 3190673"/>
              <a:gd name="connsiteY16" fmla="*/ 447803 h 797999"/>
              <a:gd name="connsiteX17" fmla="*/ 2198451 w 3190673"/>
              <a:gd name="connsiteY17" fmla="*/ 545080 h 797999"/>
              <a:gd name="connsiteX18" fmla="*/ 2198451 w 3190673"/>
              <a:gd name="connsiteY18" fmla="*/ 613173 h 797999"/>
              <a:gd name="connsiteX19" fmla="*/ 2217907 w 3190673"/>
              <a:gd name="connsiteY19" fmla="*/ 700722 h 797999"/>
              <a:gd name="connsiteX20" fmla="*/ 2256817 w 3190673"/>
              <a:gd name="connsiteY20" fmla="*/ 720177 h 797999"/>
              <a:gd name="connsiteX21" fmla="*/ 2791839 w 3190673"/>
              <a:gd name="connsiteY21" fmla="*/ 690994 h 797999"/>
              <a:gd name="connsiteX22" fmla="*/ 3190673 w 3190673"/>
              <a:gd name="connsiteY22" fmla="*/ 797999 h 797999"/>
              <a:gd name="connsiteX0" fmla="*/ 0 w 3190673"/>
              <a:gd name="connsiteY0" fmla="*/ 78153 h 797999"/>
              <a:gd name="connsiteX1" fmla="*/ 437745 w 3190673"/>
              <a:gd name="connsiteY1" fmla="*/ 331 h 797999"/>
              <a:gd name="connsiteX2" fmla="*/ 1070043 w 3190673"/>
              <a:gd name="connsiteY2" fmla="*/ 165701 h 797999"/>
              <a:gd name="connsiteX3" fmla="*/ 1225685 w 3190673"/>
              <a:gd name="connsiteY3" fmla="*/ 165701 h 797999"/>
              <a:gd name="connsiteX4" fmla="*/ 1439694 w 3190673"/>
              <a:gd name="connsiteY4" fmla="*/ 175429 h 797999"/>
              <a:gd name="connsiteX5" fmla="*/ 1556426 w 3190673"/>
              <a:gd name="connsiteY5" fmla="*/ 224067 h 797999"/>
              <a:gd name="connsiteX6" fmla="*/ 1653702 w 3190673"/>
              <a:gd name="connsiteY6" fmla="*/ 194884 h 797999"/>
              <a:gd name="connsiteX7" fmla="*/ 1710368 w 3190673"/>
              <a:gd name="connsiteY7" fmla="*/ 241823 h 797999"/>
              <a:gd name="connsiteX8" fmla="*/ 1809345 w 3190673"/>
              <a:gd name="connsiteY8" fmla="*/ 204611 h 797999"/>
              <a:gd name="connsiteX9" fmla="*/ 1984443 w 3190673"/>
              <a:gd name="connsiteY9" fmla="*/ 107335 h 797999"/>
              <a:gd name="connsiteX10" fmla="*/ 2033081 w 3190673"/>
              <a:gd name="connsiteY10" fmla="*/ 68424 h 797999"/>
              <a:gd name="connsiteX11" fmla="*/ 2140085 w 3190673"/>
              <a:gd name="connsiteY11" fmla="*/ 78152 h 797999"/>
              <a:gd name="connsiteX12" fmla="*/ 2227634 w 3190673"/>
              <a:gd name="connsiteY12" fmla="*/ 126790 h 797999"/>
              <a:gd name="connsiteX13" fmla="*/ 2247090 w 3190673"/>
              <a:gd name="connsiteY13" fmla="*/ 282433 h 797999"/>
              <a:gd name="connsiteX14" fmla="*/ 2247090 w 3190673"/>
              <a:gd name="connsiteY14" fmla="*/ 350526 h 797999"/>
              <a:gd name="connsiteX15" fmla="*/ 2208179 w 3190673"/>
              <a:gd name="connsiteY15" fmla="*/ 418620 h 797999"/>
              <a:gd name="connsiteX16" fmla="*/ 2178996 w 3190673"/>
              <a:gd name="connsiteY16" fmla="*/ 447803 h 797999"/>
              <a:gd name="connsiteX17" fmla="*/ 2198451 w 3190673"/>
              <a:gd name="connsiteY17" fmla="*/ 545080 h 797999"/>
              <a:gd name="connsiteX18" fmla="*/ 2198451 w 3190673"/>
              <a:gd name="connsiteY18" fmla="*/ 613173 h 797999"/>
              <a:gd name="connsiteX19" fmla="*/ 2217907 w 3190673"/>
              <a:gd name="connsiteY19" fmla="*/ 700722 h 797999"/>
              <a:gd name="connsiteX20" fmla="*/ 2256817 w 3190673"/>
              <a:gd name="connsiteY20" fmla="*/ 720177 h 797999"/>
              <a:gd name="connsiteX21" fmla="*/ 2791839 w 3190673"/>
              <a:gd name="connsiteY21" fmla="*/ 690994 h 797999"/>
              <a:gd name="connsiteX22" fmla="*/ 3190673 w 3190673"/>
              <a:gd name="connsiteY22" fmla="*/ 797999 h 797999"/>
              <a:gd name="connsiteX0" fmla="*/ 0 w 3190673"/>
              <a:gd name="connsiteY0" fmla="*/ 78153 h 797999"/>
              <a:gd name="connsiteX1" fmla="*/ 437745 w 3190673"/>
              <a:gd name="connsiteY1" fmla="*/ 331 h 797999"/>
              <a:gd name="connsiteX2" fmla="*/ 1070043 w 3190673"/>
              <a:gd name="connsiteY2" fmla="*/ 165701 h 797999"/>
              <a:gd name="connsiteX3" fmla="*/ 1225685 w 3190673"/>
              <a:gd name="connsiteY3" fmla="*/ 165701 h 797999"/>
              <a:gd name="connsiteX4" fmla="*/ 1439694 w 3190673"/>
              <a:gd name="connsiteY4" fmla="*/ 175429 h 797999"/>
              <a:gd name="connsiteX5" fmla="*/ 1556426 w 3190673"/>
              <a:gd name="connsiteY5" fmla="*/ 224067 h 797999"/>
              <a:gd name="connsiteX6" fmla="*/ 1653702 w 3190673"/>
              <a:gd name="connsiteY6" fmla="*/ 194884 h 797999"/>
              <a:gd name="connsiteX7" fmla="*/ 1710368 w 3190673"/>
              <a:gd name="connsiteY7" fmla="*/ 241823 h 797999"/>
              <a:gd name="connsiteX8" fmla="*/ 1809345 w 3190673"/>
              <a:gd name="connsiteY8" fmla="*/ 204611 h 797999"/>
              <a:gd name="connsiteX9" fmla="*/ 1984443 w 3190673"/>
              <a:gd name="connsiteY9" fmla="*/ 107335 h 797999"/>
              <a:gd name="connsiteX10" fmla="*/ 2033081 w 3190673"/>
              <a:gd name="connsiteY10" fmla="*/ 68424 h 797999"/>
              <a:gd name="connsiteX11" fmla="*/ 2140085 w 3190673"/>
              <a:gd name="connsiteY11" fmla="*/ 78152 h 797999"/>
              <a:gd name="connsiteX12" fmla="*/ 2227634 w 3190673"/>
              <a:gd name="connsiteY12" fmla="*/ 126790 h 797999"/>
              <a:gd name="connsiteX13" fmla="*/ 2247090 w 3190673"/>
              <a:gd name="connsiteY13" fmla="*/ 282433 h 797999"/>
              <a:gd name="connsiteX14" fmla="*/ 2247090 w 3190673"/>
              <a:gd name="connsiteY14" fmla="*/ 350526 h 797999"/>
              <a:gd name="connsiteX15" fmla="*/ 2208179 w 3190673"/>
              <a:gd name="connsiteY15" fmla="*/ 418620 h 797999"/>
              <a:gd name="connsiteX16" fmla="*/ 2178996 w 3190673"/>
              <a:gd name="connsiteY16" fmla="*/ 447803 h 797999"/>
              <a:gd name="connsiteX17" fmla="*/ 2198451 w 3190673"/>
              <a:gd name="connsiteY17" fmla="*/ 545080 h 797999"/>
              <a:gd name="connsiteX18" fmla="*/ 2198451 w 3190673"/>
              <a:gd name="connsiteY18" fmla="*/ 613173 h 797999"/>
              <a:gd name="connsiteX19" fmla="*/ 2217907 w 3190673"/>
              <a:gd name="connsiteY19" fmla="*/ 700722 h 797999"/>
              <a:gd name="connsiteX20" fmla="*/ 2256817 w 3190673"/>
              <a:gd name="connsiteY20" fmla="*/ 720177 h 797999"/>
              <a:gd name="connsiteX21" fmla="*/ 2791839 w 3190673"/>
              <a:gd name="connsiteY21" fmla="*/ 690994 h 797999"/>
              <a:gd name="connsiteX22" fmla="*/ 3190673 w 3190673"/>
              <a:gd name="connsiteY22" fmla="*/ 797999 h 797999"/>
              <a:gd name="connsiteX0" fmla="*/ 0 w 3190673"/>
              <a:gd name="connsiteY0" fmla="*/ 78153 h 797999"/>
              <a:gd name="connsiteX1" fmla="*/ 437745 w 3190673"/>
              <a:gd name="connsiteY1" fmla="*/ 331 h 797999"/>
              <a:gd name="connsiteX2" fmla="*/ 1070043 w 3190673"/>
              <a:gd name="connsiteY2" fmla="*/ 165701 h 797999"/>
              <a:gd name="connsiteX3" fmla="*/ 1225685 w 3190673"/>
              <a:gd name="connsiteY3" fmla="*/ 165701 h 797999"/>
              <a:gd name="connsiteX4" fmla="*/ 1439694 w 3190673"/>
              <a:gd name="connsiteY4" fmla="*/ 175429 h 797999"/>
              <a:gd name="connsiteX5" fmla="*/ 1556426 w 3190673"/>
              <a:gd name="connsiteY5" fmla="*/ 224067 h 797999"/>
              <a:gd name="connsiteX6" fmla="*/ 1653702 w 3190673"/>
              <a:gd name="connsiteY6" fmla="*/ 194884 h 797999"/>
              <a:gd name="connsiteX7" fmla="*/ 1809345 w 3190673"/>
              <a:gd name="connsiteY7" fmla="*/ 204611 h 797999"/>
              <a:gd name="connsiteX8" fmla="*/ 1984443 w 3190673"/>
              <a:gd name="connsiteY8" fmla="*/ 107335 h 797999"/>
              <a:gd name="connsiteX9" fmla="*/ 2033081 w 3190673"/>
              <a:gd name="connsiteY9" fmla="*/ 68424 h 797999"/>
              <a:gd name="connsiteX10" fmla="*/ 2140085 w 3190673"/>
              <a:gd name="connsiteY10" fmla="*/ 78152 h 797999"/>
              <a:gd name="connsiteX11" fmla="*/ 2227634 w 3190673"/>
              <a:gd name="connsiteY11" fmla="*/ 126790 h 797999"/>
              <a:gd name="connsiteX12" fmla="*/ 2247090 w 3190673"/>
              <a:gd name="connsiteY12" fmla="*/ 282433 h 797999"/>
              <a:gd name="connsiteX13" fmla="*/ 2247090 w 3190673"/>
              <a:gd name="connsiteY13" fmla="*/ 350526 h 797999"/>
              <a:gd name="connsiteX14" fmla="*/ 2208179 w 3190673"/>
              <a:gd name="connsiteY14" fmla="*/ 418620 h 797999"/>
              <a:gd name="connsiteX15" fmla="*/ 2178996 w 3190673"/>
              <a:gd name="connsiteY15" fmla="*/ 447803 h 797999"/>
              <a:gd name="connsiteX16" fmla="*/ 2198451 w 3190673"/>
              <a:gd name="connsiteY16" fmla="*/ 545080 h 797999"/>
              <a:gd name="connsiteX17" fmla="*/ 2198451 w 3190673"/>
              <a:gd name="connsiteY17" fmla="*/ 613173 h 797999"/>
              <a:gd name="connsiteX18" fmla="*/ 2217907 w 3190673"/>
              <a:gd name="connsiteY18" fmla="*/ 700722 h 797999"/>
              <a:gd name="connsiteX19" fmla="*/ 2256817 w 3190673"/>
              <a:gd name="connsiteY19" fmla="*/ 720177 h 797999"/>
              <a:gd name="connsiteX20" fmla="*/ 2791839 w 3190673"/>
              <a:gd name="connsiteY20" fmla="*/ 690994 h 797999"/>
              <a:gd name="connsiteX21" fmla="*/ 3190673 w 3190673"/>
              <a:gd name="connsiteY21" fmla="*/ 797999 h 797999"/>
              <a:gd name="connsiteX0" fmla="*/ 0 w 3190673"/>
              <a:gd name="connsiteY0" fmla="*/ 78153 h 797999"/>
              <a:gd name="connsiteX1" fmla="*/ 437745 w 3190673"/>
              <a:gd name="connsiteY1" fmla="*/ 331 h 797999"/>
              <a:gd name="connsiteX2" fmla="*/ 1070043 w 3190673"/>
              <a:gd name="connsiteY2" fmla="*/ 165701 h 797999"/>
              <a:gd name="connsiteX3" fmla="*/ 1225685 w 3190673"/>
              <a:gd name="connsiteY3" fmla="*/ 165701 h 797999"/>
              <a:gd name="connsiteX4" fmla="*/ 1439694 w 3190673"/>
              <a:gd name="connsiteY4" fmla="*/ 175429 h 797999"/>
              <a:gd name="connsiteX5" fmla="*/ 1556426 w 3190673"/>
              <a:gd name="connsiteY5" fmla="*/ 224067 h 797999"/>
              <a:gd name="connsiteX6" fmla="*/ 1653702 w 3190673"/>
              <a:gd name="connsiteY6" fmla="*/ 194884 h 797999"/>
              <a:gd name="connsiteX7" fmla="*/ 1747862 w 3190673"/>
              <a:gd name="connsiteY7" fmla="*/ 184841 h 797999"/>
              <a:gd name="connsiteX8" fmla="*/ 1809345 w 3190673"/>
              <a:gd name="connsiteY8" fmla="*/ 204611 h 797999"/>
              <a:gd name="connsiteX9" fmla="*/ 1984443 w 3190673"/>
              <a:gd name="connsiteY9" fmla="*/ 107335 h 797999"/>
              <a:gd name="connsiteX10" fmla="*/ 2033081 w 3190673"/>
              <a:gd name="connsiteY10" fmla="*/ 68424 h 797999"/>
              <a:gd name="connsiteX11" fmla="*/ 2140085 w 3190673"/>
              <a:gd name="connsiteY11" fmla="*/ 78152 h 797999"/>
              <a:gd name="connsiteX12" fmla="*/ 2227634 w 3190673"/>
              <a:gd name="connsiteY12" fmla="*/ 126790 h 797999"/>
              <a:gd name="connsiteX13" fmla="*/ 2247090 w 3190673"/>
              <a:gd name="connsiteY13" fmla="*/ 282433 h 797999"/>
              <a:gd name="connsiteX14" fmla="*/ 2247090 w 3190673"/>
              <a:gd name="connsiteY14" fmla="*/ 350526 h 797999"/>
              <a:gd name="connsiteX15" fmla="*/ 2208179 w 3190673"/>
              <a:gd name="connsiteY15" fmla="*/ 418620 h 797999"/>
              <a:gd name="connsiteX16" fmla="*/ 2178996 w 3190673"/>
              <a:gd name="connsiteY16" fmla="*/ 447803 h 797999"/>
              <a:gd name="connsiteX17" fmla="*/ 2198451 w 3190673"/>
              <a:gd name="connsiteY17" fmla="*/ 545080 h 797999"/>
              <a:gd name="connsiteX18" fmla="*/ 2198451 w 3190673"/>
              <a:gd name="connsiteY18" fmla="*/ 613173 h 797999"/>
              <a:gd name="connsiteX19" fmla="*/ 2217907 w 3190673"/>
              <a:gd name="connsiteY19" fmla="*/ 700722 h 797999"/>
              <a:gd name="connsiteX20" fmla="*/ 2256817 w 3190673"/>
              <a:gd name="connsiteY20" fmla="*/ 720177 h 797999"/>
              <a:gd name="connsiteX21" fmla="*/ 2791839 w 3190673"/>
              <a:gd name="connsiteY21" fmla="*/ 690994 h 797999"/>
              <a:gd name="connsiteX22" fmla="*/ 3190673 w 3190673"/>
              <a:gd name="connsiteY22" fmla="*/ 797999 h 797999"/>
              <a:gd name="connsiteX0" fmla="*/ 0 w 3190673"/>
              <a:gd name="connsiteY0" fmla="*/ 78153 h 797999"/>
              <a:gd name="connsiteX1" fmla="*/ 437745 w 3190673"/>
              <a:gd name="connsiteY1" fmla="*/ 331 h 797999"/>
              <a:gd name="connsiteX2" fmla="*/ 1070043 w 3190673"/>
              <a:gd name="connsiteY2" fmla="*/ 165701 h 797999"/>
              <a:gd name="connsiteX3" fmla="*/ 1225685 w 3190673"/>
              <a:gd name="connsiteY3" fmla="*/ 165701 h 797999"/>
              <a:gd name="connsiteX4" fmla="*/ 1439694 w 3190673"/>
              <a:gd name="connsiteY4" fmla="*/ 175429 h 797999"/>
              <a:gd name="connsiteX5" fmla="*/ 1556426 w 3190673"/>
              <a:gd name="connsiteY5" fmla="*/ 224067 h 797999"/>
              <a:gd name="connsiteX6" fmla="*/ 1653702 w 3190673"/>
              <a:gd name="connsiteY6" fmla="*/ 194884 h 797999"/>
              <a:gd name="connsiteX7" fmla="*/ 1747862 w 3190673"/>
              <a:gd name="connsiteY7" fmla="*/ 184841 h 797999"/>
              <a:gd name="connsiteX8" fmla="*/ 1809345 w 3190673"/>
              <a:gd name="connsiteY8" fmla="*/ 204611 h 797999"/>
              <a:gd name="connsiteX9" fmla="*/ 1895823 w 3190673"/>
              <a:gd name="connsiteY9" fmla="*/ 190760 h 797999"/>
              <a:gd name="connsiteX10" fmla="*/ 1984443 w 3190673"/>
              <a:gd name="connsiteY10" fmla="*/ 107335 h 797999"/>
              <a:gd name="connsiteX11" fmla="*/ 2033081 w 3190673"/>
              <a:gd name="connsiteY11" fmla="*/ 68424 h 797999"/>
              <a:gd name="connsiteX12" fmla="*/ 2140085 w 3190673"/>
              <a:gd name="connsiteY12" fmla="*/ 78152 h 797999"/>
              <a:gd name="connsiteX13" fmla="*/ 2227634 w 3190673"/>
              <a:gd name="connsiteY13" fmla="*/ 126790 h 797999"/>
              <a:gd name="connsiteX14" fmla="*/ 2247090 w 3190673"/>
              <a:gd name="connsiteY14" fmla="*/ 282433 h 797999"/>
              <a:gd name="connsiteX15" fmla="*/ 2247090 w 3190673"/>
              <a:gd name="connsiteY15" fmla="*/ 350526 h 797999"/>
              <a:gd name="connsiteX16" fmla="*/ 2208179 w 3190673"/>
              <a:gd name="connsiteY16" fmla="*/ 418620 h 797999"/>
              <a:gd name="connsiteX17" fmla="*/ 2178996 w 3190673"/>
              <a:gd name="connsiteY17" fmla="*/ 447803 h 797999"/>
              <a:gd name="connsiteX18" fmla="*/ 2198451 w 3190673"/>
              <a:gd name="connsiteY18" fmla="*/ 545080 h 797999"/>
              <a:gd name="connsiteX19" fmla="*/ 2198451 w 3190673"/>
              <a:gd name="connsiteY19" fmla="*/ 613173 h 797999"/>
              <a:gd name="connsiteX20" fmla="*/ 2217907 w 3190673"/>
              <a:gd name="connsiteY20" fmla="*/ 700722 h 797999"/>
              <a:gd name="connsiteX21" fmla="*/ 2256817 w 3190673"/>
              <a:gd name="connsiteY21" fmla="*/ 720177 h 797999"/>
              <a:gd name="connsiteX22" fmla="*/ 2791839 w 3190673"/>
              <a:gd name="connsiteY22" fmla="*/ 690994 h 797999"/>
              <a:gd name="connsiteX23" fmla="*/ 3190673 w 3190673"/>
              <a:gd name="connsiteY23" fmla="*/ 797999 h 79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90673" h="797999">
                <a:moveTo>
                  <a:pt x="0" y="78153"/>
                </a:moveTo>
                <a:cubicBezTo>
                  <a:pt x="142672" y="84638"/>
                  <a:pt x="295073" y="-6154"/>
                  <a:pt x="437745" y="331"/>
                </a:cubicBezTo>
                <a:lnTo>
                  <a:pt x="1070043" y="165701"/>
                </a:lnTo>
                <a:lnTo>
                  <a:pt x="1225685" y="165701"/>
                </a:lnTo>
                <a:lnTo>
                  <a:pt x="1439694" y="175429"/>
                </a:lnTo>
                <a:lnTo>
                  <a:pt x="1556426" y="224067"/>
                </a:lnTo>
                <a:lnTo>
                  <a:pt x="1653702" y="194884"/>
                </a:lnTo>
                <a:cubicBezTo>
                  <a:pt x="1685089" y="197455"/>
                  <a:pt x="1716475" y="182270"/>
                  <a:pt x="1747862" y="184841"/>
                </a:cubicBezTo>
                <a:lnTo>
                  <a:pt x="1809345" y="204611"/>
                </a:lnTo>
                <a:cubicBezTo>
                  <a:pt x="1834225" y="190130"/>
                  <a:pt x="1870943" y="205241"/>
                  <a:pt x="1895823" y="190760"/>
                </a:cubicBezTo>
                <a:lnTo>
                  <a:pt x="1984443" y="107335"/>
                </a:lnTo>
                <a:lnTo>
                  <a:pt x="2033081" y="68424"/>
                </a:lnTo>
                <a:lnTo>
                  <a:pt x="2140085" y="78152"/>
                </a:lnTo>
                <a:lnTo>
                  <a:pt x="2227634" y="126790"/>
                </a:lnTo>
                <a:lnTo>
                  <a:pt x="2247090" y="282433"/>
                </a:lnTo>
                <a:lnTo>
                  <a:pt x="2247090" y="350526"/>
                </a:lnTo>
                <a:lnTo>
                  <a:pt x="2208179" y="418620"/>
                </a:lnTo>
                <a:lnTo>
                  <a:pt x="2178996" y="447803"/>
                </a:lnTo>
                <a:lnTo>
                  <a:pt x="2198451" y="545080"/>
                </a:lnTo>
                <a:lnTo>
                  <a:pt x="2198451" y="613173"/>
                </a:lnTo>
                <a:lnTo>
                  <a:pt x="2217907" y="700722"/>
                </a:lnTo>
                <a:lnTo>
                  <a:pt x="2256817" y="720177"/>
                </a:lnTo>
                <a:cubicBezTo>
                  <a:pt x="2425430" y="729905"/>
                  <a:pt x="2623226" y="681266"/>
                  <a:pt x="2791839" y="690994"/>
                </a:cubicBezTo>
                <a:lnTo>
                  <a:pt x="3190673" y="797999"/>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4" name="Forme libre 3"/>
          <p:cNvSpPr/>
          <p:nvPr/>
        </p:nvSpPr>
        <p:spPr>
          <a:xfrm>
            <a:off x="457201" y="1946726"/>
            <a:ext cx="4064756" cy="561542"/>
          </a:xfrm>
          <a:custGeom>
            <a:avLst/>
            <a:gdLst>
              <a:gd name="connsiteX0" fmla="*/ 0 w 3876261"/>
              <a:gd name="connsiteY0" fmla="*/ 0 h 561542"/>
              <a:gd name="connsiteX1" fmla="*/ 198783 w 3876261"/>
              <a:gd name="connsiteY1" fmla="*/ 59635 h 561542"/>
              <a:gd name="connsiteX2" fmla="*/ 616226 w 3876261"/>
              <a:gd name="connsiteY2" fmla="*/ 59635 h 561542"/>
              <a:gd name="connsiteX3" fmla="*/ 675861 w 3876261"/>
              <a:gd name="connsiteY3" fmla="*/ 59635 h 561542"/>
              <a:gd name="connsiteX4" fmla="*/ 695739 w 3876261"/>
              <a:gd name="connsiteY4" fmla="*/ 99392 h 561542"/>
              <a:gd name="connsiteX5" fmla="*/ 1391478 w 3876261"/>
              <a:gd name="connsiteY5" fmla="*/ 526774 h 561542"/>
              <a:gd name="connsiteX6" fmla="*/ 1441174 w 3876261"/>
              <a:gd name="connsiteY6" fmla="*/ 536713 h 561542"/>
              <a:gd name="connsiteX7" fmla="*/ 1510748 w 3876261"/>
              <a:gd name="connsiteY7" fmla="*/ 536713 h 561542"/>
              <a:gd name="connsiteX8" fmla="*/ 1689652 w 3876261"/>
              <a:gd name="connsiteY8" fmla="*/ 407505 h 561542"/>
              <a:gd name="connsiteX9" fmla="*/ 1898374 w 3876261"/>
              <a:gd name="connsiteY9" fmla="*/ 298174 h 561542"/>
              <a:gd name="connsiteX10" fmla="*/ 1938130 w 3876261"/>
              <a:gd name="connsiteY10" fmla="*/ 298174 h 561542"/>
              <a:gd name="connsiteX11" fmla="*/ 1977887 w 3876261"/>
              <a:gd name="connsiteY11" fmla="*/ 337931 h 561542"/>
              <a:gd name="connsiteX12" fmla="*/ 2007704 w 3876261"/>
              <a:gd name="connsiteY12" fmla="*/ 337931 h 561542"/>
              <a:gd name="connsiteX13" fmla="*/ 2117035 w 3876261"/>
              <a:gd name="connsiteY13" fmla="*/ 298174 h 561542"/>
              <a:gd name="connsiteX14" fmla="*/ 2633870 w 3876261"/>
              <a:gd name="connsiteY14" fmla="*/ 526774 h 561542"/>
              <a:gd name="connsiteX15" fmla="*/ 2653748 w 3876261"/>
              <a:gd name="connsiteY15" fmla="*/ 487018 h 561542"/>
              <a:gd name="connsiteX16" fmla="*/ 2663687 w 3876261"/>
              <a:gd name="connsiteY16" fmla="*/ 487018 h 561542"/>
              <a:gd name="connsiteX17" fmla="*/ 2673626 w 3876261"/>
              <a:gd name="connsiteY17" fmla="*/ 397566 h 561542"/>
              <a:gd name="connsiteX18" fmla="*/ 3180522 w 3876261"/>
              <a:gd name="connsiteY18" fmla="*/ 397566 h 561542"/>
              <a:gd name="connsiteX19" fmla="*/ 3369365 w 3876261"/>
              <a:gd name="connsiteY19" fmla="*/ 318052 h 561542"/>
              <a:gd name="connsiteX20" fmla="*/ 3518452 w 3876261"/>
              <a:gd name="connsiteY20" fmla="*/ 228600 h 561542"/>
              <a:gd name="connsiteX21" fmla="*/ 3617843 w 3876261"/>
              <a:gd name="connsiteY21" fmla="*/ 178905 h 561542"/>
              <a:gd name="connsiteX22" fmla="*/ 3677478 w 3876261"/>
              <a:gd name="connsiteY22" fmla="*/ 159026 h 561542"/>
              <a:gd name="connsiteX23" fmla="*/ 3876261 w 3876261"/>
              <a:gd name="connsiteY23" fmla="*/ 139148 h 561542"/>
              <a:gd name="connsiteX0" fmla="*/ 0 w 3876261"/>
              <a:gd name="connsiteY0" fmla="*/ 0 h 561542"/>
              <a:gd name="connsiteX1" fmla="*/ 198783 w 3876261"/>
              <a:gd name="connsiteY1" fmla="*/ 59635 h 561542"/>
              <a:gd name="connsiteX2" fmla="*/ 616226 w 3876261"/>
              <a:gd name="connsiteY2" fmla="*/ 59635 h 561542"/>
              <a:gd name="connsiteX3" fmla="*/ 695739 w 3876261"/>
              <a:gd name="connsiteY3" fmla="*/ 99392 h 561542"/>
              <a:gd name="connsiteX4" fmla="*/ 1391478 w 3876261"/>
              <a:gd name="connsiteY4" fmla="*/ 526774 h 561542"/>
              <a:gd name="connsiteX5" fmla="*/ 1441174 w 3876261"/>
              <a:gd name="connsiteY5" fmla="*/ 536713 h 561542"/>
              <a:gd name="connsiteX6" fmla="*/ 1510748 w 3876261"/>
              <a:gd name="connsiteY6" fmla="*/ 536713 h 561542"/>
              <a:gd name="connsiteX7" fmla="*/ 1689652 w 3876261"/>
              <a:gd name="connsiteY7" fmla="*/ 407505 h 561542"/>
              <a:gd name="connsiteX8" fmla="*/ 1898374 w 3876261"/>
              <a:gd name="connsiteY8" fmla="*/ 298174 h 561542"/>
              <a:gd name="connsiteX9" fmla="*/ 1938130 w 3876261"/>
              <a:gd name="connsiteY9" fmla="*/ 298174 h 561542"/>
              <a:gd name="connsiteX10" fmla="*/ 1977887 w 3876261"/>
              <a:gd name="connsiteY10" fmla="*/ 337931 h 561542"/>
              <a:gd name="connsiteX11" fmla="*/ 2007704 w 3876261"/>
              <a:gd name="connsiteY11" fmla="*/ 337931 h 561542"/>
              <a:gd name="connsiteX12" fmla="*/ 2117035 w 3876261"/>
              <a:gd name="connsiteY12" fmla="*/ 298174 h 561542"/>
              <a:gd name="connsiteX13" fmla="*/ 2633870 w 3876261"/>
              <a:gd name="connsiteY13" fmla="*/ 526774 h 561542"/>
              <a:gd name="connsiteX14" fmla="*/ 2653748 w 3876261"/>
              <a:gd name="connsiteY14" fmla="*/ 487018 h 561542"/>
              <a:gd name="connsiteX15" fmla="*/ 2663687 w 3876261"/>
              <a:gd name="connsiteY15" fmla="*/ 487018 h 561542"/>
              <a:gd name="connsiteX16" fmla="*/ 2673626 w 3876261"/>
              <a:gd name="connsiteY16" fmla="*/ 397566 h 561542"/>
              <a:gd name="connsiteX17" fmla="*/ 3180522 w 3876261"/>
              <a:gd name="connsiteY17" fmla="*/ 397566 h 561542"/>
              <a:gd name="connsiteX18" fmla="*/ 3369365 w 3876261"/>
              <a:gd name="connsiteY18" fmla="*/ 318052 h 561542"/>
              <a:gd name="connsiteX19" fmla="*/ 3518452 w 3876261"/>
              <a:gd name="connsiteY19" fmla="*/ 228600 h 561542"/>
              <a:gd name="connsiteX20" fmla="*/ 3617843 w 3876261"/>
              <a:gd name="connsiteY20" fmla="*/ 178905 h 561542"/>
              <a:gd name="connsiteX21" fmla="*/ 3677478 w 3876261"/>
              <a:gd name="connsiteY21" fmla="*/ 159026 h 561542"/>
              <a:gd name="connsiteX22" fmla="*/ 3876261 w 3876261"/>
              <a:gd name="connsiteY22" fmla="*/ 139148 h 561542"/>
              <a:gd name="connsiteX0" fmla="*/ 0 w 3876261"/>
              <a:gd name="connsiteY0" fmla="*/ 0 h 561542"/>
              <a:gd name="connsiteX1" fmla="*/ 198783 w 3876261"/>
              <a:gd name="connsiteY1" fmla="*/ 59635 h 561542"/>
              <a:gd name="connsiteX2" fmla="*/ 596173 w 3876261"/>
              <a:gd name="connsiteY2" fmla="*/ 59635 h 561542"/>
              <a:gd name="connsiteX3" fmla="*/ 695739 w 3876261"/>
              <a:gd name="connsiteY3" fmla="*/ 99392 h 561542"/>
              <a:gd name="connsiteX4" fmla="*/ 1391478 w 3876261"/>
              <a:gd name="connsiteY4" fmla="*/ 526774 h 561542"/>
              <a:gd name="connsiteX5" fmla="*/ 1441174 w 3876261"/>
              <a:gd name="connsiteY5" fmla="*/ 536713 h 561542"/>
              <a:gd name="connsiteX6" fmla="*/ 1510748 w 3876261"/>
              <a:gd name="connsiteY6" fmla="*/ 536713 h 561542"/>
              <a:gd name="connsiteX7" fmla="*/ 1689652 w 3876261"/>
              <a:gd name="connsiteY7" fmla="*/ 407505 h 561542"/>
              <a:gd name="connsiteX8" fmla="*/ 1898374 w 3876261"/>
              <a:gd name="connsiteY8" fmla="*/ 298174 h 561542"/>
              <a:gd name="connsiteX9" fmla="*/ 1938130 w 3876261"/>
              <a:gd name="connsiteY9" fmla="*/ 298174 h 561542"/>
              <a:gd name="connsiteX10" fmla="*/ 1977887 w 3876261"/>
              <a:gd name="connsiteY10" fmla="*/ 337931 h 561542"/>
              <a:gd name="connsiteX11" fmla="*/ 2007704 w 3876261"/>
              <a:gd name="connsiteY11" fmla="*/ 337931 h 561542"/>
              <a:gd name="connsiteX12" fmla="*/ 2117035 w 3876261"/>
              <a:gd name="connsiteY12" fmla="*/ 298174 h 561542"/>
              <a:gd name="connsiteX13" fmla="*/ 2633870 w 3876261"/>
              <a:gd name="connsiteY13" fmla="*/ 526774 h 561542"/>
              <a:gd name="connsiteX14" fmla="*/ 2653748 w 3876261"/>
              <a:gd name="connsiteY14" fmla="*/ 487018 h 561542"/>
              <a:gd name="connsiteX15" fmla="*/ 2663687 w 3876261"/>
              <a:gd name="connsiteY15" fmla="*/ 487018 h 561542"/>
              <a:gd name="connsiteX16" fmla="*/ 2673626 w 3876261"/>
              <a:gd name="connsiteY16" fmla="*/ 397566 h 561542"/>
              <a:gd name="connsiteX17" fmla="*/ 3180522 w 3876261"/>
              <a:gd name="connsiteY17" fmla="*/ 397566 h 561542"/>
              <a:gd name="connsiteX18" fmla="*/ 3369365 w 3876261"/>
              <a:gd name="connsiteY18" fmla="*/ 318052 h 561542"/>
              <a:gd name="connsiteX19" fmla="*/ 3518452 w 3876261"/>
              <a:gd name="connsiteY19" fmla="*/ 228600 h 561542"/>
              <a:gd name="connsiteX20" fmla="*/ 3617843 w 3876261"/>
              <a:gd name="connsiteY20" fmla="*/ 178905 h 561542"/>
              <a:gd name="connsiteX21" fmla="*/ 3677478 w 3876261"/>
              <a:gd name="connsiteY21" fmla="*/ 159026 h 561542"/>
              <a:gd name="connsiteX22" fmla="*/ 3876261 w 3876261"/>
              <a:gd name="connsiteY22"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007704 w 3876261"/>
              <a:gd name="connsiteY10" fmla="*/ 337931 h 561542"/>
              <a:gd name="connsiteX11" fmla="*/ 2117035 w 3876261"/>
              <a:gd name="connsiteY11" fmla="*/ 298174 h 561542"/>
              <a:gd name="connsiteX12" fmla="*/ 2633870 w 3876261"/>
              <a:gd name="connsiteY12" fmla="*/ 526774 h 561542"/>
              <a:gd name="connsiteX13" fmla="*/ 2653748 w 3876261"/>
              <a:gd name="connsiteY13" fmla="*/ 487018 h 561542"/>
              <a:gd name="connsiteX14" fmla="*/ 2663687 w 3876261"/>
              <a:gd name="connsiteY14" fmla="*/ 487018 h 561542"/>
              <a:gd name="connsiteX15" fmla="*/ 2673626 w 3876261"/>
              <a:gd name="connsiteY15" fmla="*/ 397566 h 561542"/>
              <a:gd name="connsiteX16" fmla="*/ 3180522 w 3876261"/>
              <a:gd name="connsiteY16" fmla="*/ 397566 h 561542"/>
              <a:gd name="connsiteX17" fmla="*/ 3369365 w 3876261"/>
              <a:gd name="connsiteY17" fmla="*/ 318052 h 561542"/>
              <a:gd name="connsiteX18" fmla="*/ 3518452 w 3876261"/>
              <a:gd name="connsiteY18" fmla="*/ 228600 h 561542"/>
              <a:gd name="connsiteX19" fmla="*/ 3617843 w 3876261"/>
              <a:gd name="connsiteY19" fmla="*/ 178905 h 561542"/>
              <a:gd name="connsiteX20" fmla="*/ 3677478 w 3876261"/>
              <a:gd name="connsiteY20" fmla="*/ 159026 h 561542"/>
              <a:gd name="connsiteX21" fmla="*/ 3876261 w 3876261"/>
              <a:gd name="connsiteY21"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007704 w 3876261"/>
              <a:gd name="connsiteY10" fmla="*/ 337931 h 561542"/>
              <a:gd name="connsiteX11" fmla="*/ 2117035 w 3876261"/>
              <a:gd name="connsiteY11" fmla="*/ 298174 h 561542"/>
              <a:gd name="connsiteX12" fmla="*/ 2633870 w 3876261"/>
              <a:gd name="connsiteY12" fmla="*/ 526774 h 561542"/>
              <a:gd name="connsiteX13" fmla="*/ 2653748 w 3876261"/>
              <a:gd name="connsiteY13" fmla="*/ 487018 h 561542"/>
              <a:gd name="connsiteX14" fmla="*/ 2673626 w 3876261"/>
              <a:gd name="connsiteY14" fmla="*/ 397566 h 561542"/>
              <a:gd name="connsiteX15" fmla="*/ 3180522 w 3876261"/>
              <a:gd name="connsiteY15" fmla="*/ 397566 h 561542"/>
              <a:gd name="connsiteX16" fmla="*/ 3369365 w 3876261"/>
              <a:gd name="connsiteY16" fmla="*/ 318052 h 561542"/>
              <a:gd name="connsiteX17" fmla="*/ 3518452 w 3876261"/>
              <a:gd name="connsiteY17" fmla="*/ 228600 h 561542"/>
              <a:gd name="connsiteX18" fmla="*/ 3617843 w 3876261"/>
              <a:gd name="connsiteY18" fmla="*/ 178905 h 561542"/>
              <a:gd name="connsiteX19" fmla="*/ 3677478 w 3876261"/>
              <a:gd name="connsiteY19" fmla="*/ 159026 h 561542"/>
              <a:gd name="connsiteX20" fmla="*/ 3876261 w 3876261"/>
              <a:gd name="connsiteY20"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007704 w 3876261"/>
              <a:gd name="connsiteY10" fmla="*/ 337931 h 561542"/>
              <a:gd name="connsiteX11" fmla="*/ 2117035 w 3876261"/>
              <a:gd name="connsiteY11" fmla="*/ 298174 h 561542"/>
              <a:gd name="connsiteX12" fmla="*/ 2633870 w 3876261"/>
              <a:gd name="connsiteY12" fmla="*/ 526774 h 561542"/>
              <a:gd name="connsiteX13" fmla="*/ 2653748 w 3876261"/>
              <a:gd name="connsiteY13" fmla="*/ 487018 h 561542"/>
              <a:gd name="connsiteX14" fmla="*/ 2721752 w 3876261"/>
              <a:gd name="connsiteY14" fmla="*/ 393555 h 561542"/>
              <a:gd name="connsiteX15" fmla="*/ 3180522 w 3876261"/>
              <a:gd name="connsiteY15" fmla="*/ 397566 h 561542"/>
              <a:gd name="connsiteX16" fmla="*/ 3369365 w 3876261"/>
              <a:gd name="connsiteY16" fmla="*/ 318052 h 561542"/>
              <a:gd name="connsiteX17" fmla="*/ 3518452 w 3876261"/>
              <a:gd name="connsiteY17" fmla="*/ 228600 h 561542"/>
              <a:gd name="connsiteX18" fmla="*/ 3617843 w 3876261"/>
              <a:gd name="connsiteY18" fmla="*/ 178905 h 561542"/>
              <a:gd name="connsiteX19" fmla="*/ 3677478 w 3876261"/>
              <a:gd name="connsiteY19" fmla="*/ 159026 h 561542"/>
              <a:gd name="connsiteX20" fmla="*/ 3876261 w 3876261"/>
              <a:gd name="connsiteY20"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007704 w 3876261"/>
              <a:gd name="connsiteY10" fmla="*/ 337931 h 561542"/>
              <a:gd name="connsiteX11" fmla="*/ 2117035 w 3876261"/>
              <a:gd name="connsiteY11" fmla="*/ 298174 h 561542"/>
              <a:gd name="connsiteX12" fmla="*/ 2633870 w 3876261"/>
              <a:gd name="connsiteY12" fmla="*/ 526774 h 561542"/>
              <a:gd name="connsiteX13" fmla="*/ 2721752 w 3876261"/>
              <a:gd name="connsiteY13" fmla="*/ 393555 h 561542"/>
              <a:gd name="connsiteX14" fmla="*/ 3180522 w 3876261"/>
              <a:gd name="connsiteY14" fmla="*/ 397566 h 561542"/>
              <a:gd name="connsiteX15" fmla="*/ 3369365 w 3876261"/>
              <a:gd name="connsiteY15" fmla="*/ 318052 h 561542"/>
              <a:gd name="connsiteX16" fmla="*/ 3518452 w 3876261"/>
              <a:gd name="connsiteY16" fmla="*/ 228600 h 561542"/>
              <a:gd name="connsiteX17" fmla="*/ 3617843 w 3876261"/>
              <a:gd name="connsiteY17" fmla="*/ 178905 h 561542"/>
              <a:gd name="connsiteX18" fmla="*/ 3677478 w 3876261"/>
              <a:gd name="connsiteY18" fmla="*/ 159026 h 561542"/>
              <a:gd name="connsiteX19" fmla="*/ 3876261 w 3876261"/>
              <a:gd name="connsiteY19"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007704 w 3876261"/>
              <a:gd name="connsiteY10" fmla="*/ 337931 h 561542"/>
              <a:gd name="connsiteX11" fmla="*/ 2117035 w 3876261"/>
              <a:gd name="connsiteY11" fmla="*/ 298174 h 561542"/>
              <a:gd name="connsiteX12" fmla="*/ 2629859 w 3876261"/>
              <a:gd name="connsiteY12" fmla="*/ 494690 h 561542"/>
              <a:gd name="connsiteX13" fmla="*/ 2721752 w 3876261"/>
              <a:gd name="connsiteY13" fmla="*/ 393555 h 561542"/>
              <a:gd name="connsiteX14" fmla="*/ 3180522 w 3876261"/>
              <a:gd name="connsiteY14" fmla="*/ 397566 h 561542"/>
              <a:gd name="connsiteX15" fmla="*/ 3369365 w 3876261"/>
              <a:gd name="connsiteY15" fmla="*/ 318052 h 561542"/>
              <a:gd name="connsiteX16" fmla="*/ 3518452 w 3876261"/>
              <a:gd name="connsiteY16" fmla="*/ 228600 h 561542"/>
              <a:gd name="connsiteX17" fmla="*/ 3617843 w 3876261"/>
              <a:gd name="connsiteY17" fmla="*/ 178905 h 561542"/>
              <a:gd name="connsiteX18" fmla="*/ 3677478 w 3876261"/>
              <a:gd name="connsiteY18" fmla="*/ 159026 h 561542"/>
              <a:gd name="connsiteX19" fmla="*/ 3876261 w 3876261"/>
              <a:gd name="connsiteY19"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007704 w 3876261"/>
              <a:gd name="connsiteY10" fmla="*/ 337931 h 561542"/>
              <a:gd name="connsiteX11" fmla="*/ 2089484 w 3876261"/>
              <a:gd name="connsiteY11" fmla="*/ 317704 h 561542"/>
              <a:gd name="connsiteX12" fmla="*/ 2117035 w 3876261"/>
              <a:gd name="connsiteY12" fmla="*/ 298174 h 561542"/>
              <a:gd name="connsiteX13" fmla="*/ 2629859 w 3876261"/>
              <a:gd name="connsiteY13" fmla="*/ 494690 h 561542"/>
              <a:gd name="connsiteX14" fmla="*/ 2721752 w 3876261"/>
              <a:gd name="connsiteY14" fmla="*/ 393555 h 561542"/>
              <a:gd name="connsiteX15" fmla="*/ 3180522 w 3876261"/>
              <a:gd name="connsiteY15" fmla="*/ 397566 h 561542"/>
              <a:gd name="connsiteX16" fmla="*/ 3369365 w 3876261"/>
              <a:gd name="connsiteY16" fmla="*/ 318052 h 561542"/>
              <a:gd name="connsiteX17" fmla="*/ 3518452 w 3876261"/>
              <a:gd name="connsiteY17" fmla="*/ 228600 h 561542"/>
              <a:gd name="connsiteX18" fmla="*/ 3617843 w 3876261"/>
              <a:gd name="connsiteY18" fmla="*/ 178905 h 561542"/>
              <a:gd name="connsiteX19" fmla="*/ 3677478 w 3876261"/>
              <a:gd name="connsiteY19" fmla="*/ 159026 h 561542"/>
              <a:gd name="connsiteX20" fmla="*/ 3876261 w 3876261"/>
              <a:gd name="connsiteY20"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007704 w 3876261"/>
              <a:gd name="connsiteY10" fmla="*/ 337931 h 561542"/>
              <a:gd name="connsiteX11" fmla="*/ 2089484 w 3876261"/>
              <a:gd name="connsiteY11" fmla="*/ 317704 h 561542"/>
              <a:gd name="connsiteX12" fmla="*/ 2629859 w 3876261"/>
              <a:gd name="connsiteY12" fmla="*/ 494690 h 561542"/>
              <a:gd name="connsiteX13" fmla="*/ 2721752 w 3876261"/>
              <a:gd name="connsiteY13" fmla="*/ 393555 h 561542"/>
              <a:gd name="connsiteX14" fmla="*/ 3180522 w 3876261"/>
              <a:gd name="connsiteY14" fmla="*/ 397566 h 561542"/>
              <a:gd name="connsiteX15" fmla="*/ 3369365 w 3876261"/>
              <a:gd name="connsiteY15" fmla="*/ 318052 h 561542"/>
              <a:gd name="connsiteX16" fmla="*/ 3518452 w 3876261"/>
              <a:gd name="connsiteY16" fmla="*/ 228600 h 561542"/>
              <a:gd name="connsiteX17" fmla="*/ 3617843 w 3876261"/>
              <a:gd name="connsiteY17" fmla="*/ 178905 h 561542"/>
              <a:gd name="connsiteX18" fmla="*/ 3677478 w 3876261"/>
              <a:gd name="connsiteY18" fmla="*/ 159026 h 561542"/>
              <a:gd name="connsiteX19" fmla="*/ 3876261 w 3876261"/>
              <a:gd name="connsiteY19"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007704 w 3876261"/>
              <a:gd name="connsiteY10" fmla="*/ 337931 h 561542"/>
              <a:gd name="connsiteX11" fmla="*/ 2137610 w 3876261"/>
              <a:gd name="connsiteY11" fmla="*/ 305673 h 561542"/>
              <a:gd name="connsiteX12" fmla="*/ 2629859 w 3876261"/>
              <a:gd name="connsiteY12" fmla="*/ 494690 h 561542"/>
              <a:gd name="connsiteX13" fmla="*/ 2721752 w 3876261"/>
              <a:gd name="connsiteY13" fmla="*/ 393555 h 561542"/>
              <a:gd name="connsiteX14" fmla="*/ 3180522 w 3876261"/>
              <a:gd name="connsiteY14" fmla="*/ 397566 h 561542"/>
              <a:gd name="connsiteX15" fmla="*/ 3369365 w 3876261"/>
              <a:gd name="connsiteY15" fmla="*/ 318052 h 561542"/>
              <a:gd name="connsiteX16" fmla="*/ 3518452 w 3876261"/>
              <a:gd name="connsiteY16" fmla="*/ 228600 h 561542"/>
              <a:gd name="connsiteX17" fmla="*/ 3617843 w 3876261"/>
              <a:gd name="connsiteY17" fmla="*/ 178905 h 561542"/>
              <a:gd name="connsiteX18" fmla="*/ 3677478 w 3876261"/>
              <a:gd name="connsiteY18" fmla="*/ 159026 h 561542"/>
              <a:gd name="connsiteX19" fmla="*/ 3876261 w 3876261"/>
              <a:gd name="connsiteY19"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137610 w 3876261"/>
              <a:gd name="connsiteY10" fmla="*/ 305673 h 561542"/>
              <a:gd name="connsiteX11" fmla="*/ 2629859 w 3876261"/>
              <a:gd name="connsiteY11" fmla="*/ 494690 h 561542"/>
              <a:gd name="connsiteX12" fmla="*/ 2721752 w 3876261"/>
              <a:gd name="connsiteY12" fmla="*/ 393555 h 561542"/>
              <a:gd name="connsiteX13" fmla="*/ 3180522 w 3876261"/>
              <a:gd name="connsiteY13" fmla="*/ 397566 h 561542"/>
              <a:gd name="connsiteX14" fmla="*/ 3369365 w 3876261"/>
              <a:gd name="connsiteY14" fmla="*/ 318052 h 561542"/>
              <a:gd name="connsiteX15" fmla="*/ 3518452 w 3876261"/>
              <a:gd name="connsiteY15" fmla="*/ 228600 h 561542"/>
              <a:gd name="connsiteX16" fmla="*/ 3617843 w 3876261"/>
              <a:gd name="connsiteY16" fmla="*/ 178905 h 561542"/>
              <a:gd name="connsiteX17" fmla="*/ 3677478 w 3876261"/>
              <a:gd name="connsiteY17" fmla="*/ 159026 h 561542"/>
              <a:gd name="connsiteX18" fmla="*/ 3876261 w 3876261"/>
              <a:gd name="connsiteY18"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065421 w 3876261"/>
              <a:gd name="connsiteY10" fmla="*/ 325725 h 561542"/>
              <a:gd name="connsiteX11" fmla="*/ 2137610 w 3876261"/>
              <a:gd name="connsiteY11" fmla="*/ 305673 h 561542"/>
              <a:gd name="connsiteX12" fmla="*/ 2629859 w 3876261"/>
              <a:gd name="connsiteY12" fmla="*/ 494690 h 561542"/>
              <a:gd name="connsiteX13" fmla="*/ 2721752 w 3876261"/>
              <a:gd name="connsiteY13" fmla="*/ 393555 h 561542"/>
              <a:gd name="connsiteX14" fmla="*/ 3180522 w 3876261"/>
              <a:gd name="connsiteY14" fmla="*/ 397566 h 561542"/>
              <a:gd name="connsiteX15" fmla="*/ 3369365 w 3876261"/>
              <a:gd name="connsiteY15" fmla="*/ 318052 h 561542"/>
              <a:gd name="connsiteX16" fmla="*/ 3518452 w 3876261"/>
              <a:gd name="connsiteY16" fmla="*/ 228600 h 561542"/>
              <a:gd name="connsiteX17" fmla="*/ 3617843 w 3876261"/>
              <a:gd name="connsiteY17" fmla="*/ 178905 h 561542"/>
              <a:gd name="connsiteX18" fmla="*/ 3677478 w 3876261"/>
              <a:gd name="connsiteY18" fmla="*/ 159026 h 561542"/>
              <a:gd name="connsiteX19" fmla="*/ 3876261 w 3876261"/>
              <a:gd name="connsiteY19"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065421 w 3876261"/>
              <a:gd name="connsiteY10" fmla="*/ 325725 h 561542"/>
              <a:gd name="connsiteX11" fmla="*/ 2137610 w 3876261"/>
              <a:gd name="connsiteY11" fmla="*/ 305673 h 561542"/>
              <a:gd name="connsiteX12" fmla="*/ 2629859 w 3876261"/>
              <a:gd name="connsiteY12" fmla="*/ 494690 h 561542"/>
              <a:gd name="connsiteX13" fmla="*/ 2721752 w 3876261"/>
              <a:gd name="connsiteY13" fmla="*/ 393555 h 561542"/>
              <a:gd name="connsiteX14" fmla="*/ 3180522 w 3876261"/>
              <a:gd name="connsiteY14" fmla="*/ 397566 h 561542"/>
              <a:gd name="connsiteX15" fmla="*/ 3365354 w 3876261"/>
              <a:gd name="connsiteY15" fmla="*/ 285968 h 561542"/>
              <a:gd name="connsiteX16" fmla="*/ 3518452 w 3876261"/>
              <a:gd name="connsiteY16" fmla="*/ 228600 h 561542"/>
              <a:gd name="connsiteX17" fmla="*/ 3617843 w 3876261"/>
              <a:gd name="connsiteY17" fmla="*/ 178905 h 561542"/>
              <a:gd name="connsiteX18" fmla="*/ 3677478 w 3876261"/>
              <a:gd name="connsiteY18" fmla="*/ 159026 h 561542"/>
              <a:gd name="connsiteX19" fmla="*/ 3876261 w 3876261"/>
              <a:gd name="connsiteY19" fmla="*/ 139148 h 561542"/>
              <a:gd name="connsiteX0" fmla="*/ 0 w 3876261"/>
              <a:gd name="connsiteY0" fmla="*/ 0 h 561542"/>
              <a:gd name="connsiteX1" fmla="*/ 198783 w 3876261"/>
              <a:gd name="connsiteY1" fmla="*/ 59635 h 561542"/>
              <a:gd name="connsiteX2" fmla="*/ 695739 w 3876261"/>
              <a:gd name="connsiteY2" fmla="*/ 99392 h 561542"/>
              <a:gd name="connsiteX3" fmla="*/ 1391478 w 3876261"/>
              <a:gd name="connsiteY3" fmla="*/ 526774 h 561542"/>
              <a:gd name="connsiteX4" fmla="*/ 1441174 w 3876261"/>
              <a:gd name="connsiteY4" fmla="*/ 536713 h 561542"/>
              <a:gd name="connsiteX5" fmla="*/ 1510748 w 3876261"/>
              <a:gd name="connsiteY5" fmla="*/ 536713 h 561542"/>
              <a:gd name="connsiteX6" fmla="*/ 1689652 w 3876261"/>
              <a:gd name="connsiteY6" fmla="*/ 407505 h 561542"/>
              <a:gd name="connsiteX7" fmla="*/ 1898374 w 3876261"/>
              <a:gd name="connsiteY7" fmla="*/ 298174 h 561542"/>
              <a:gd name="connsiteX8" fmla="*/ 1938130 w 3876261"/>
              <a:gd name="connsiteY8" fmla="*/ 298174 h 561542"/>
              <a:gd name="connsiteX9" fmla="*/ 1977887 w 3876261"/>
              <a:gd name="connsiteY9" fmla="*/ 337931 h 561542"/>
              <a:gd name="connsiteX10" fmla="*/ 2065421 w 3876261"/>
              <a:gd name="connsiteY10" fmla="*/ 325725 h 561542"/>
              <a:gd name="connsiteX11" fmla="*/ 2137610 w 3876261"/>
              <a:gd name="connsiteY11" fmla="*/ 305673 h 561542"/>
              <a:gd name="connsiteX12" fmla="*/ 2629859 w 3876261"/>
              <a:gd name="connsiteY12" fmla="*/ 494690 h 561542"/>
              <a:gd name="connsiteX13" fmla="*/ 2721752 w 3876261"/>
              <a:gd name="connsiteY13" fmla="*/ 393555 h 561542"/>
              <a:gd name="connsiteX14" fmla="*/ 3180522 w 3876261"/>
              <a:gd name="connsiteY14" fmla="*/ 397566 h 561542"/>
              <a:gd name="connsiteX15" fmla="*/ 3365354 w 3876261"/>
              <a:gd name="connsiteY15" fmla="*/ 285968 h 561542"/>
              <a:gd name="connsiteX16" fmla="*/ 3518452 w 3876261"/>
              <a:gd name="connsiteY16" fmla="*/ 192505 h 561542"/>
              <a:gd name="connsiteX17" fmla="*/ 3617843 w 3876261"/>
              <a:gd name="connsiteY17" fmla="*/ 178905 h 561542"/>
              <a:gd name="connsiteX18" fmla="*/ 3677478 w 3876261"/>
              <a:gd name="connsiteY18" fmla="*/ 159026 h 561542"/>
              <a:gd name="connsiteX19" fmla="*/ 3876261 w 3876261"/>
              <a:gd name="connsiteY19" fmla="*/ 139148 h 561542"/>
              <a:gd name="connsiteX0" fmla="*/ 0 w 4064756"/>
              <a:gd name="connsiteY0" fmla="*/ 0 h 561542"/>
              <a:gd name="connsiteX1" fmla="*/ 198783 w 4064756"/>
              <a:gd name="connsiteY1" fmla="*/ 59635 h 561542"/>
              <a:gd name="connsiteX2" fmla="*/ 695739 w 4064756"/>
              <a:gd name="connsiteY2" fmla="*/ 99392 h 561542"/>
              <a:gd name="connsiteX3" fmla="*/ 1391478 w 4064756"/>
              <a:gd name="connsiteY3" fmla="*/ 526774 h 561542"/>
              <a:gd name="connsiteX4" fmla="*/ 1441174 w 4064756"/>
              <a:gd name="connsiteY4" fmla="*/ 536713 h 561542"/>
              <a:gd name="connsiteX5" fmla="*/ 1510748 w 4064756"/>
              <a:gd name="connsiteY5" fmla="*/ 536713 h 561542"/>
              <a:gd name="connsiteX6" fmla="*/ 1689652 w 4064756"/>
              <a:gd name="connsiteY6" fmla="*/ 407505 h 561542"/>
              <a:gd name="connsiteX7" fmla="*/ 1898374 w 4064756"/>
              <a:gd name="connsiteY7" fmla="*/ 298174 h 561542"/>
              <a:gd name="connsiteX8" fmla="*/ 1938130 w 4064756"/>
              <a:gd name="connsiteY8" fmla="*/ 298174 h 561542"/>
              <a:gd name="connsiteX9" fmla="*/ 1977887 w 4064756"/>
              <a:gd name="connsiteY9" fmla="*/ 337931 h 561542"/>
              <a:gd name="connsiteX10" fmla="*/ 2065421 w 4064756"/>
              <a:gd name="connsiteY10" fmla="*/ 325725 h 561542"/>
              <a:gd name="connsiteX11" fmla="*/ 2137610 w 4064756"/>
              <a:gd name="connsiteY11" fmla="*/ 305673 h 561542"/>
              <a:gd name="connsiteX12" fmla="*/ 2629859 w 4064756"/>
              <a:gd name="connsiteY12" fmla="*/ 494690 h 561542"/>
              <a:gd name="connsiteX13" fmla="*/ 2721752 w 4064756"/>
              <a:gd name="connsiteY13" fmla="*/ 393555 h 561542"/>
              <a:gd name="connsiteX14" fmla="*/ 3180522 w 4064756"/>
              <a:gd name="connsiteY14" fmla="*/ 397566 h 561542"/>
              <a:gd name="connsiteX15" fmla="*/ 3365354 w 4064756"/>
              <a:gd name="connsiteY15" fmla="*/ 285968 h 561542"/>
              <a:gd name="connsiteX16" fmla="*/ 3518452 w 4064756"/>
              <a:gd name="connsiteY16" fmla="*/ 192505 h 561542"/>
              <a:gd name="connsiteX17" fmla="*/ 3617843 w 4064756"/>
              <a:gd name="connsiteY17" fmla="*/ 178905 h 561542"/>
              <a:gd name="connsiteX18" fmla="*/ 3677478 w 4064756"/>
              <a:gd name="connsiteY18" fmla="*/ 159026 h 561542"/>
              <a:gd name="connsiteX19" fmla="*/ 4064756 w 4064756"/>
              <a:gd name="connsiteY19" fmla="*/ 115084 h 561542"/>
              <a:gd name="connsiteX0" fmla="*/ 0 w 4064756"/>
              <a:gd name="connsiteY0" fmla="*/ 0 h 561542"/>
              <a:gd name="connsiteX1" fmla="*/ 198783 w 4064756"/>
              <a:gd name="connsiteY1" fmla="*/ 59635 h 561542"/>
              <a:gd name="connsiteX2" fmla="*/ 695739 w 4064756"/>
              <a:gd name="connsiteY2" fmla="*/ 99392 h 561542"/>
              <a:gd name="connsiteX3" fmla="*/ 1391478 w 4064756"/>
              <a:gd name="connsiteY3" fmla="*/ 526774 h 561542"/>
              <a:gd name="connsiteX4" fmla="*/ 1441174 w 4064756"/>
              <a:gd name="connsiteY4" fmla="*/ 536713 h 561542"/>
              <a:gd name="connsiteX5" fmla="*/ 1510748 w 4064756"/>
              <a:gd name="connsiteY5" fmla="*/ 536713 h 561542"/>
              <a:gd name="connsiteX6" fmla="*/ 1689652 w 4064756"/>
              <a:gd name="connsiteY6" fmla="*/ 407505 h 561542"/>
              <a:gd name="connsiteX7" fmla="*/ 1898374 w 4064756"/>
              <a:gd name="connsiteY7" fmla="*/ 298174 h 561542"/>
              <a:gd name="connsiteX8" fmla="*/ 1938130 w 4064756"/>
              <a:gd name="connsiteY8" fmla="*/ 298174 h 561542"/>
              <a:gd name="connsiteX9" fmla="*/ 1977887 w 4064756"/>
              <a:gd name="connsiteY9" fmla="*/ 337931 h 561542"/>
              <a:gd name="connsiteX10" fmla="*/ 2065421 w 4064756"/>
              <a:gd name="connsiteY10" fmla="*/ 325725 h 561542"/>
              <a:gd name="connsiteX11" fmla="*/ 2137610 w 4064756"/>
              <a:gd name="connsiteY11" fmla="*/ 305673 h 561542"/>
              <a:gd name="connsiteX12" fmla="*/ 2629859 w 4064756"/>
              <a:gd name="connsiteY12" fmla="*/ 494690 h 561542"/>
              <a:gd name="connsiteX13" fmla="*/ 2721752 w 4064756"/>
              <a:gd name="connsiteY13" fmla="*/ 393555 h 561542"/>
              <a:gd name="connsiteX14" fmla="*/ 3180522 w 4064756"/>
              <a:gd name="connsiteY14" fmla="*/ 397566 h 561542"/>
              <a:gd name="connsiteX15" fmla="*/ 3365354 w 4064756"/>
              <a:gd name="connsiteY15" fmla="*/ 285968 h 561542"/>
              <a:gd name="connsiteX16" fmla="*/ 3518452 w 4064756"/>
              <a:gd name="connsiteY16" fmla="*/ 192505 h 561542"/>
              <a:gd name="connsiteX17" fmla="*/ 3677478 w 4064756"/>
              <a:gd name="connsiteY17" fmla="*/ 159026 h 561542"/>
              <a:gd name="connsiteX18" fmla="*/ 4064756 w 4064756"/>
              <a:gd name="connsiteY18" fmla="*/ 115084 h 56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64756" h="561542">
                <a:moveTo>
                  <a:pt x="0" y="0"/>
                </a:moveTo>
                <a:cubicBezTo>
                  <a:pt x="48039" y="24848"/>
                  <a:pt x="82827" y="43070"/>
                  <a:pt x="198783" y="59635"/>
                </a:cubicBezTo>
                <a:cubicBezTo>
                  <a:pt x="314740" y="76200"/>
                  <a:pt x="496957" y="21536"/>
                  <a:pt x="695739" y="99392"/>
                </a:cubicBezTo>
                <a:cubicBezTo>
                  <a:pt x="894521" y="177248"/>
                  <a:pt x="1267239" y="453887"/>
                  <a:pt x="1391478" y="526774"/>
                </a:cubicBezTo>
                <a:cubicBezTo>
                  <a:pt x="1515717" y="599661"/>
                  <a:pt x="1421296" y="535057"/>
                  <a:pt x="1441174" y="536713"/>
                </a:cubicBezTo>
                <a:cubicBezTo>
                  <a:pt x="1461052" y="538369"/>
                  <a:pt x="1469335" y="558248"/>
                  <a:pt x="1510748" y="536713"/>
                </a:cubicBezTo>
                <a:cubicBezTo>
                  <a:pt x="1552161" y="515178"/>
                  <a:pt x="1625048" y="447261"/>
                  <a:pt x="1689652" y="407505"/>
                </a:cubicBezTo>
                <a:cubicBezTo>
                  <a:pt x="1754256" y="367749"/>
                  <a:pt x="1856961" y="316396"/>
                  <a:pt x="1898374" y="298174"/>
                </a:cubicBezTo>
                <a:cubicBezTo>
                  <a:pt x="1939787" y="279952"/>
                  <a:pt x="1924878" y="291548"/>
                  <a:pt x="1938130" y="298174"/>
                </a:cubicBezTo>
                <a:cubicBezTo>
                  <a:pt x="1951382" y="304800"/>
                  <a:pt x="1956672" y="333339"/>
                  <a:pt x="1977887" y="337931"/>
                </a:cubicBezTo>
                <a:cubicBezTo>
                  <a:pt x="1999102" y="342523"/>
                  <a:pt x="2038801" y="331101"/>
                  <a:pt x="2065421" y="325725"/>
                </a:cubicBezTo>
                <a:cubicBezTo>
                  <a:pt x="2092042" y="320349"/>
                  <a:pt x="2039527" y="275507"/>
                  <a:pt x="2137610" y="305673"/>
                </a:cubicBezTo>
                <a:cubicBezTo>
                  <a:pt x="2235693" y="335839"/>
                  <a:pt x="2532502" y="480043"/>
                  <a:pt x="2629859" y="494690"/>
                </a:cubicBezTo>
                <a:cubicBezTo>
                  <a:pt x="2727216" y="509337"/>
                  <a:pt x="2629975" y="409742"/>
                  <a:pt x="2721752" y="393555"/>
                </a:cubicBezTo>
                <a:cubicBezTo>
                  <a:pt x="2813529" y="377368"/>
                  <a:pt x="3073255" y="415497"/>
                  <a:pt x="3180522" y="397566"/>
                </a:cubicBezTo>
                <a:cubicBezTo>
                  <a:pt x="3287789" y="379635"/>
                  <a:pt x="3309032" y="320145"/>
                  <a:pt x="3365354" y="285968"/>
                </a:cubicBezTo>
                <a:cubicBezTo>
                  <a:pt x="3421676" y="251791"/>
                  <a:pt x="3466431" y="213662"/>
                  <a:pt x="3518452" y="192505"/>
                </a:cubicBezTo>
                <a:cubicBezTo>
                  <a:pt x="3570473" y="171348"/>
                  <a:pt x="3586427" y="171929"/>
                  <a:pt x="3677478" y="159026"/>
                </a:cubicBezTo>
                <a:cubicBezTo>
                  <a:pt x="3751963" y="148389"/>
                  <a:pt x="4028313" y="118397"/>
                  <a:pt x="4064756" y="115084"/>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11" name="ZoneTexte 10"/>
          <p:cNvSpPr txBox="1"/>
          <p:nvPr/>
        </p:nvSpPr>
        <p:spPr>
          <a:xfrm>
            <a:off x="3308241" y="727364"/>
            <a:ext cx="1713363" cy="89255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sz="1300" b="1" dirty="0" smtClean="0">
                <a:latin typeface="Tw Cen MT" pitchFamily="34" charset="0"/>
              </a:rPr>
              <a:t>Taux de fécondité : nombre d’enfants par femme en âge de procréer (15-45 ans)</a:t>
            </a:r>
            <a:endParaRPr lang="fr-FR" sz="1300" b="1" dirty="0">
              <a:latin typeface="Tw Cen MT" pitchFamily="34" charset="0"/>
            </a:endParaRPr>
          </a:p>
        </p:txBody>
      </p:sp>
      <p:pic>
        <p:nvPicPr>
          <p:cNvPr id="4098"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25686" t="19469" r="43530" b="43878"/>
          <a:stretch/>
        </p:blipFill>
        <p:spPr bwMode="auto">
          <a:xfrm>
            <a:off x="5197703" y="1759295"/>
            <a:ext cx="3676218" cy="23660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004000" y="936000"/>
            <a:ext cx="901209" cy="276999"/>
          </a:xfrm>
          <a:prstGeom prst="rect">
            <a:avLst/>
          </a:prstGeom>
        </p:spPr>
        <p:txBody>
          <a:bodyPr wrap="none">
            <a:spAutoFit/>
          </a:bodyPr>
          <a:lstStyle/>
          <a:p>
            <a:pPr algn="just"/>
            <a:r>
              <a:rPr lang="fr-FR" sz="1200" b="1" dirty="0">
                <a:solidFill>
                  <a:schemeClr val="accent2">
                    <a:lumMod val="50000"/>
                  </a:schemeClr>
                </a:solidFill>
                <a:latin typeface="Tw Cen MT" pitchFamily="34" charset="0"/>
              </a:rPr>
              <a:t>93 millions</a:t>
            </a:r>
          </a:p>
        </p:txBody>
      </p:sp>
      <p:sp>
        <p:nvSpPr>
          <p:cNvPr id="18" name="Rectangle 17"/>
          <p:cNvSpPr/>
          <p:nvPr/>
        </p:nvSpPr>
        <p:spPr>
          <a:xfrm>
            <a:off x="4885625" y="1134000"/>
            <a:ext cx="901209" cy="276999"/>
          </a:xfrm>
          <a:prstGeom prst="rect">
            <a:avLst/>
          </a:prstGeom>
        </p:spPr>
        <p:txBody>
          <a:bodyPr wrap="none">
            <a:spAutoFit/>
          </a:bodyPr>
          <a:lstStyle/>
          <a:p>
            <a:pPr algn="just"/>
            <a:r>
              <a:rPr lang="fr-FR" sz="1200" b="1" dirty="0" smtClean="0">
                <a:solidFill>
                  <a:schemeClr val="accent2">
                    <a:lumMod val="50000"/>
                  </a:schemeClr>
                </a:solidFill>
                <a:latin typeface="Tw Cen MT" pitchFamily="34" charset="0"/>
              </a:rPr>
              <a:t>98 </a:t>
            </a:r>
            <a:r>
              <a:rPr lang="fr-FR" sz="1200" b="1" dirty="0">
                <a:solidFill>
                  <a:schemeClr val="accent2">
                    <a:lumMod val="50000"/>
                  </a:schemeClr>
                </a:solidFill>
                <a:latin typeface="Tw Cen MT" pitchFamily="34" charset="0"/>
              </a:rPr>
              <a:t>millions</a:t>
            </a:r>
          </a:p>
        </p:txBody>
      </p:sp>
      <p:sp>
        <p:nvSpPr>
          <p:cNvPr id="19" name="Rectangle 18"/>
          <p:cNvSpPr/>
          <p:nvPr/>
        </p:nvSpPr>
        <p:spPr>
          <a:xfrm>
            <a:off x="5112000" y="1332000"/>
            <a:ext cx="982961" cy="276999"/>
          </a:xfrm>
          <a:prstGeom prst="rect">
            <a:avLst/>
          </a:prstGeom>
        </p:spPr>
        <p:txBody>
          <a:bodyPr wrap="none">
            <a:spAutoFit/>
          </a:bodyPr>
          <a:lstStyle/>
          <a:p>
            <a:pPr algn="just"/>
            <a:r>
              <a:rPr lang="fr-FR" sz="1200" b="1" dirty="0" smtClean="0">
                <a:solidFill>
                  <a:schemeClr val="accent2">
                    <a:lumMod val="50000"/>
                  </a:schemeClr>
                </a:solidFill>
                <a:latin typeface="Tw Cen MT" pitchFamily="34" charset="0"/>
              </a:rPr>
              <a:t>191 millions</a:t>
            </a:r>
            <a:endParaRPr lang="fr-FR" sz="1200" b="1" dirty="0">
              <a:solidFill>
                <a:schemeClr val="accent2">
                  <a:lumMod val="50000"/>
                </a:schemeClr>
              </a:solidFill>
              <a:latin typeface="Tw Cen MT" pitchFamily="34" charset="0"/>
            </a:endParaRPr>
          </a:p>
        </p:txBody>
      </p:sp>
      <p:sp>
        <p:nvSpPr>
          <p:cNvPr id="20" name="ZoneTexte 19"/>
          <p:cNvSpPr txBox="1"/>
          <p:nvPr/>
        </p:nvSpPr>
        <p:spPr>
          <a:xfrm>
            <a:off x="115959" y="727364"/>
            <a:ext cx="8757962" cy="492443"/>
          </a:xfrm>
          <a:prstGeom prst="rect">
            <a:avLst/>
          </a:prstGeom>
          <a:solidFill>
            <a:schemeClr val="bg2">
              <a:alpha val="38000"/>
            </a:schemeClr>
          </a:solidFill>
        </p:spPr>
        <p:txBody>
          <a:bodyPr wrap="square" rtlCol="0">
            <a:spAutoFit/>
          </a:bodyPr>
          <a:lstStyle/>
          <a:p>
            <a:pPr algn="ctr"/>
            <a:r>
              <a:rPr lang="fr-FR" sz="1300" b="1" u="sng" cap="small" dirty="0" smtClean="0">
                <a:latin typeface="Tw Cen MT" pitchFamily="34" charset="0"/>
              </a:rPr>
              <a:t>Consignes</a:t>
            </a:r>
            <a:r>
              <a:rPr lang="fr-FR" sz="1300" b="1" dirty="0" smtClean="0">
                <a:latin typeface="Tw Cen MT" pitchFamily="34" charset="0"/>
              </a:rPr>
              <a:t>  : </a:t>
            </a:r>
            <a:r>
              <a:rPr lang="fr-FR" sz="1300" b="1" dirty="0">
                <a:latin typeface="Tw Cen MT" pitchFamily="34" charset="0"/>
              </a:rPr>
              <a:t>Quelles conséquences cette augmentation du nombre de jeunes </a:t>
            </a:r>
            <a:r>
              <a:rPr lang="fr-FR" sz="1300" b="1" dirty="0" smtClean="0">
                <a:latin typeface="Tw Cen MT" pitchFamily="34" charset="0"/>
              </a:rPr>
              <a:t>va-t-elle avoir </a:t>
            </a:r>
            <a:r>
              <a:rPr lang="fr-FR" sz="1300" b="1" dirty="0">
                <a:latin typeface="Tw Cen MT" pitchFamily="34" charset="0"/>
              </a:rPr>
              <a:t>sur la société : aide-toi des photographies projetées pour répondre ? </a:t>
            </a:r>
          </a:p>
        </p:txBody>
      </p:sp>
      <p:pic>
        <p:nvPicPr>
          <p:cNvPr id="6" name="Picture 3"/>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l="25111" t="22445" r="43639" b="41180"/>
          <a:stretch/>
        </p:blipFill>
        <p:spPr bwMode="auto">
          <a:xfrm>
            <a:off x="115959" y="1771001"/>
            <a:ext cx="3676218" cy="23660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Child-receiving-polio-vaccin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56831" y="4271506"/>
            <a:ext cx="3676218" cy="23895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6519014" y="4179487"/>
            <a:ext cx="2354907" cy="646331"/>
          </a:xfrm>
          <a:prstGeom prst="rect">
            <a:avLst/>
          </a:prstGeom>
          <a:solidFill>
            <a:schemeClr val="accent2">
              <a:lumMod val="50000"/>
            </a:schemeClr>
          </a:solidFill>
        </p:spPr>
        <p:txBody>
          <a:bodyPr wrap="square" rtlCol="0">
            <a:spAutoFit/>
          </a:bodyPr>
          <a:lstStyle/>
          <a:p>
            <a:pPr algn="just"/>
            <a:r>
              <a:rPr lang="fr-FR" sz="1200" b="1" dirty="0" smtClean="0">
                <a:solidFill>
                  <a:schemeClr val="bg1"/>
                </a:solidFill>
                <a:latin typeface="Tw Cen MT" pitchFamily="34" charset="0"/>
                <a:sym typeface="Wingdings 3"/>
              </a:rPr>
              <a:t> </a:t>
            </a:r>
            <a:r>
              <a:rPr lang="fr-FR" sz="1200" b="1" dirty="0" smtClean="0">
                <a:solidFill>
                  <a:schemeClr val="bg1"/>
                </a:solidFill>
                <a:latin typeface="Tw Cen MT" pitchFamily="34" charset="0"/>
              </a:rPr>
              <a:t>Famille Nigériane composée de 12 enfants, d’un père et de trois mères.</a:t>
            </a:r>
            <a:endParaRPr lang="fr-FR" sz="1200" b="1" dirty="0">
              <a:solidFill>
                <a:schemeClr val="bg1"/>
              </a:solidFill>
              <a:latin typeface="Tw Cen MT" pitchFamily="34" charset="0"/>
            </a:endParaRPr>
          </a:p>
        </p:txBody>
      </p:sp>
      <p:sp>
        <p:nvSpPr>
          <p:cNvPr id="9" name="Forme libre 8"/>
          <p:cNvSpPr/>
          <p:nvPr/>
        </p:nvSpPr>
        <p:spPr>
          <a:xfrm>
            <a:off x="1802969" y="2794023"/>
            <a:ext cx="707756" cy="530869"/>
          </a:xfrm>
          <a:custGeom>
            <a:avLst/>
            <a:gdLst>
              <a:gd name="connsiteX0" fmla="*/ 0 w 707756"/>
              <a:gd name="connsiteY0" fmla="*/ 413288 h 511444"/>
              <a:gd name="connsiteX1" fmla="*/ 5167 w 707756"/>
              <a:gd name="connsiteY1" fmla="*/ 278970 h 511444"/>
              <a:gd name="connsiteX2" fmla="*/ 41329 w 707756"/>
              <a:gd name="connsiteY2" fmla="*/ 242807 h 511444"/>
              <a:gd name="connsiteX3" fmla="*/ 46495 w 707756"/>
              <a:gd name="connsiteY3" fmla="*/ 185980 h 511444"/>
              <a:gd name="connsiteX4" fmla="*/ 51662 w 707756"/>
              <a:gd name="connsiteY4" fmla="*/ 134319 h 511444"/>
              <a:gd name="connsiteX5" fmla="*/ 51662 w 707756"/>
              <a:gd name="connsiteY5" fmla="*/ 67159 h 511444"/>
              <a:gd name="connsiteX6" fmla="*/ 87824 w 707756"/>
              <a:gd name="connsiteY6" fmla="*/ 20665 h 511444"/>
              <a:gd name="connsiteX7" fmla="*/ 149817 w 707756"/>
              <a:gd name="connsiteY7" fmla="*/ 0 h 511444"/>
              <a:gd name="connsiteX8" fmla="*/ 196312 w 707756"/>
              <a:gd name="connsiteY8" fmla="*/ 20665 h 511444"/>
              <a:gd name="connsiteX9" fmla="*/ 237641 w 707756"/>
              <a:gd name="connsiteY9" fmla="*/ 46495 h 511444"/>
              <a:gd name="connsiteX10" fmla="*/ 294468 w 707756"/>
              <a:gd name="connsiteY10" fmla="*/ 36163 h 511444"/>
              <a:gd name="connsiteX11" fmla="*/ 356462 w 707756"/>
              <a:gd name="connsiteY11" fmla="*/ 61993 h 511444"/>
              <a:gd name="connsiteX12" fmla="*/ 408123 w 707756"/>
              <a:gd name="connsiteY12" fmla="*/ 61993 h 511444"/>
              <a:gd name="connsiteX13" fmla="*/ 444285 w 707756"/>
              <a:gd name="connsiteY13" fmla="*/ 41329 h 511444"/>
              <a:gd name="connsiteX14" fmla="*/ 490780 w 707756"/>
              <a:gd name="connsiteY14" fmla="*/ 25831 h 511444"/>
              <a:gd name="connsiteX15" fmla="*/ 552773 w 707756"/>
              <a:gd name="connsiteY15" fmla="*/ 41329 h 511444"/>
              <a:gd name="connsiteX16" fmla="*/ 599268 w 707756"/>
              <a:gd name="connsiteY16" fmla="*/ 20665 h 511444"/>
              <a:gd name="connsiteX17" fmla="*/ 635431 w 707756"/>
              <a:gd name="connsiteY17" fmla="*/ 10332 h 511444"/>
              <a:gd name="connsiteX18" fmla="*/ 676760 w 707756"/>
              <a:gd name="connsiteY18" fmla="*/ 56827 h 511444"/>
              <a:gd name="connsiteX19" fmla="*/ 681926 w 707756"/>
              <a:gd name="connsiteY19" fmla="*/ 92990 h 511444"/>
              <a:gd name="connsiteX20" fmla="*/ 707756 w 707756"/>
              <a:gd name="connsiteY20" fmla="*/ 98156 h 511444"/>
              <a:gd name="connsiteX21" fmla="*/ 697424 w 707756"/>
              <a:gd name="connsiteY21" fmla="*/ 144651 h 511444"/>
              <a:gd name="connsiteX22" fmla="*/ 661262 w 707756"/>
              <a:gd name="connsiteY22" fmla="*/ 165315 h 511444"/>
              <a:gd name="connsiteX23" fmla="*/ 640597 w 707756"/>
              <a:gd name="connsiteY23" fmla="*/ 216976 h 511444"/>
              <a:gd name="connsiteX24" fmla="*/ 604434 w 707756"/>
              <a:gd name="connsiteY24" fmla="*/ 289302 h 511444"/>
              <a:gd name="connsiteX25" fmla="*/ 547607 w 707756"/>
              <a:gd name="connsiteY25" fmla="*/ 402956 h 511444"/>
              <a:gd name="connsiteX26" fmla="*/ 532109 w 707756"/>
              <a:gd name="connsiteY26" fmla="*/ 423620 h 511444"/>
              <a:gd name="connsiteX27" fmla="*/ 475282 w 707756"/>
              <a:gd name="connsiteY27" fmla="*/ 397790 h 511444"/>
              <a:gd name="connsiteX28" fmla="*/ 423621 w 707756"/>
              <a:gd name="connsiteY28" fmla="*/ 397790 h 511444"/>
              <a:gd name="connsiteX29" fmla="*/ 397790 w 707756"/>
              <a:gd name="connsiteY29" fmla="*/ 439119 h 511444"/>
              <a:gd name="connsiteX30" fmla="*/ 371960 w 707756"/>
              <a:gd name="connsiteY30" fmla="*/ 459783 h 511444"/>
              <a:gd name="connsiteX31" fmla="*/ 361628 w 707756"/>
              <a:gd name="connsiteY31" fmla="*/ 511444 h 511444"/>
              <a:gd name="connsiteX0" fmla="*/ 0 w 707756"/>
              <a:gd name="connsiteY0" fmla="*/ 413288 h 511444"/>
              <a:gd name="connsiteX1" fmla="*/ 5167 w 707756"/>
              <a:gd name="connsiteY1" fmla="*/ 278970 h 511444"/>
              <a:gd name="connsiteX2" fmla="*/ 41329 w 707756"/>
              <a:gd name="connsiteY2" fmla="*/ 242807 h 511444"/>
              <a:gd name="connsiteX3" fmla="*/ 46495 w 707756"/>
              <a:gd name="connsiteY3" fmla="*/ 185980 h 511444"/>
              <a:gd name="connsiteX4" fmla="*/ 51662 w 707756"/>
              <a:gd name="connsiteY4" fmla="*/ 134319 h 511444"/>
              <a:gd name="connsiteX5" fmla="*/ 51662 w 707756"/>
              <a:gd name="connsiteY5" fmla="*/ 67159 h 511444"/>
              <a:gd name="connsiteX6" fmla="*/ 87824 w 707756"/>
              <a:gd name="connsiteY6" fmla="*/ 20665 h 511444"/>
              <a:gd name="connsiteX7" fmla="*/ 149817 w 707756"/>
              <a:gd name="connsiteY7" fmla="*/ 0 h 511444"/>
              <a:gd name="connsiteX8" fmla="*/ 196312 w 707756"/>
              <a:gd name="connsiteY8" fmla="*/ 20665 h 511444"/>
              <a:gd name="connsiteX9" fmla="*/ 237641 w 707756"/>
              <a:gd name="connsiteY9" fmla="*/ 46495 h 511444"/>
              <a:gd name="connsiteX10" fmla="*/ 294468 w 707756"/>
              <a:gd name="connsiteY10" fmla="*/ 36163 h 511444"/>
              <a:gd name="connsiteX11" fmla="*/ 356462 w 707756"/>
              <a:gd name="connsiteY11" fmla="*/ 61993 h 511444"/>
              <a:gd name="connsiteX12" fmla="*/ 408123 w 707756"/>
              <a:gd name="connsiteY12" fmla="*/ 61993 h 511444"/>
              <a:gd name="connsiteX13" fmla="*/ 444285 w 707756"/>
              <a:gd name="connsiteY13" fmla="*/ 41329 h 511444"/>
              <a:gd name="connsiteX14" fmla="*/ 490780 w 707756"/>
              <a:gd name="connsiteY14" fmla="*/ 25831 h 511444"/>
              <a:gd name="connsiteX15" fmla="*/ 552773 w 707756"/>
              <a:gd name="connsiteY15" fmla="*/ 41329 h 511444"/>
              <a:gd name="connsiteX16" fmla="*/ 599268 w 707756"/>
              <a:gd name="connsiteY16" fmla="*/ 20665 h 511444"/>
              <a:gd name="connsiteX17" fmla="*/ 635431 w 707756"/>
              <a:gd name="connsiteY17" fmla="*/ 10332 h 511444"/>
              <a:gd name="connsiteX18" fmla="*/ 676760 w 707756"/>
              <a:gd name="connsiteY18" fmla="*/ 56827 h 511444"/>
              <a:gd name="connsiteX19" fmla="*/ 681926 w 707756"/>
              <a:gd name="connsiteY19" fmla="*/ 92990 h 511444"/>
              <a:gd name="connsiteX20" fmla="*/ 707756 w 707756"/>
              <a:gd name="connsiteY20" fmla="*/ 98156 h 511444"/>
              <a:gd name="connsiteX21" fmla="*/ 697424 w 707756"/>
              <a:gd name="connsiteY21" fmla="*/ 144651 h 511444"/>
              <a:gd name="connsiteX22" fmla="*/ 661262 w 707756"/>
              <a:gd name="connsiteY22" fmla="*/ 165315 h 511444"/>
              <a:gd name="connsiteX23" fmla="*/ 640597 w 707756"/>
              <a:gd name="connsiteY23" fmla="*/ 216976 h 511444"/>
              <a:gd name="connsiteX24" fmla="*/ 604434 w 707756"/>
              <a:gd name="connsiteY24" fmla="*/ 289302 h 511444"/>
              <a:gd name="connsiteX25" fmla="*/ 547607 w 707756"/>
              <a:gd name="connsiteY25" fmla="*/ 402956 h 511444"/>
              <a:gd name="connsiteX26" fmla="*/ 532109 w 707756"/>
              <a:gd name="connsiteY26" fmla="*/ 423620 h 511444"/>
              <a:gd name="connsiteX27" fmla="*/ 475282 w 707756"/>
              <a:gd name="connsiteY27" fmla="*/ 397790 h 511444"/>
              <a:gd name="connsiteX28" fmla="*/ 423621 w 707756"/>
              <a:gd name="connsiteY28" fmla="*/ 397790 h 511444"/>
              <a:gd name="connsiteX29" fmla="*/ 397790 w 707756"/>
              <a:gd name="connsiteY29" fmla="*/ 439119 h 511444"/>
              <a:gd name="connsiteX30" fmla="*/ 371960 w 707756"/>
              <a:gd name="connsiteY30" fmla="*/ 459783 h 511444"/>
              <a:gd name="connsiteX31" fmla="*/ 361628 w 707756"/>
              <a:gd name="connsiteY31" fmla="*/ 511444 h 511444"/>
              <a:gd name="connsiteX32" fmla="*/ 0 w 707756"/>
              <a:gd name="connsiteY32" fmla="*/ 413288 h 511444"/>
              <a:gd name="connsiteX0" fmla="*/ 0 w 707756"/>
              <a:gd name="connsiteY0" fmla="*/ 413288 h 513036"/>
              <a:gd name="connsiteX1" fmla="*/ 5167 w 707756"/>
              <a:gd name="connsiteY1" fmla="*/ 278970 h 513036"/>
              <a:gd name="connsiteX2" fmla="*/ 41329 w 707756"/>
              <a:gd name="connsiteY2" fmla="*/ 242807 h 513036"/>
              <a:gd name="connsiteX3" fmla="*/ 46495 w 707756"/>
              <a:gd name="connsiteY3" fmla="*/ 185980 h 513036"/>
              <a:gd name="connsiteX4" fmla="*/ 51662 w 707756"/>
              <a:gd name="connsiteY4" fmla="*/ 134319 h 513036"/>
              <a:gd name="connsiteX5" fmla="*/ 51662 w 707756"/>
              <a:gd name="connsiteY5" fmla="*/ 67159 h 513036"/>
              <a:gd name="connsiteX6" fmla="*/ 87824 w 707756"/>
              <a:gd name="connsiteY6" fmla="*/ 20665 h 513036"/>
              <a:gd name="connsiteX7" fmla="*/ 149817 w 707756"/>
              <a:gd name="connsiteY7" fmla="*/ 0 h 513036"/>
              <a:gd name="connsiteX8" fmla="*/ 196312 w 707756"/>
              <a:gd name="connsiteY8" fmla="*/ 20665 h 513036"/>
              <a:gd name="connsiteX9" fmla="*/ 237641 w 707756"/>
              <a:gd name="connsiteY9" fmla="*/ 46495 h 513036"/>
              <a:gd name="connsiteX10" fmla="*/ 294468 w 707756"/>
              <a:gd name="connsiteY10" fmla="*/ 36163 h 513036"/>
              <a:gd name="connsiteX11" fmla="*/ 356462 w 707756"/>
              <a:gd name="connsiteY11" fmla="*/ 61993 h 513036"/>
              <a:gd name="connsiteX12" fmla="*/ 408123 w 707756"/>
              <a:gd name="connsiteY12" fmla="*/ 61993 h 513036"/>
              <a:gd name="connsiteX13" fmla="*/ 444285 w 707756"/>
              <a:gd name="connsiteY13" fmla="*/ 41329 h 513036"/>
              <a:gd name="connsiteX14" fmla="*/ 490780 w 707756"/>
              <a:gd name="connsiteY14" fmla="*/ 25831 h 513036"/>
              <a:gd name="connsiteX15" fmla="*/ 552773 w 707756"/>
              <a:gd name="connsiteY15" fmla="*/ 41329 h 513036"/>
              <a:gd name="connsiteX16" fmla="*/ 599268 w 707756"/>
              <a:gd name="connsiteY16" fmla="*/ 20665 h 513036"/>
              <a:gd name="connsiteX17" fmla="*/ 635431 w 707756"/>
              <a:gd name="connsiteY17" fmla="*/ 10332 h 513036"/>
              <a:gd name="connsiteX18" fmla="*/ 676760 w 707756"/>
              <a:gd name="connsiteY18" fmla="*/ 56827 h 513036"/>
              <a:gd name="connsiteX19" fmla="*/ 681926 w 707756"/>
              <a:gd name="connsiteY19" fmla="*/ 92990 h 513036"/>
              <a:gd name="connsiteX20" fmla="*/ 707756 w 707756"/>
              <a:gd name="connsiteY20" fmla="*/ 98156 h 513036"/>
              <a:gd name="connsiteX21" fmla="*/ 697424 w 707756"/>
              <a:gd name="connsiteY21" fmla="*/ 144651 h 513036"/>
              <a:gd name="connsiteX22" fmla="*/ 661262 w 707756"/>
              <a:gd name="connsiteY22" fmla="*/ 165315 h 513036"/>
              <a:gd name="connsiteX23" fmla="*/ 640597 w 707756"/>
              <a:gd name="connsiteY23" fmla="*/ 216976 h 513036"/>
              <a:gd name="connsiteX24" fmla="*/ 604434 w 707756"/>
              <a:gd name="connsiteY24" fmla="*/ 289302 h 513036"/>
              <a:gd name="connsiteX25" fmla="*/ 547607 w 707756"/>
              <a:gd name="connsiteY25" fmla="*/ 402956 h 513036"/>
              <a:gd name="connsiteX26" fmla="*/ 532109 w 707756"/>
              <a:gd name="connsiteY26" fmla="*/ 423620 h 513036"/>
              <a:gd name="connsiteX27" fmla="*/ 475282 w 707756"/>
              <a:gd name="connsiteY27" fmla="*/ 397790 h 513036"/>
              <a:gd name="connsiteX28" fmla="*/ 423621 w 707756"/>
              <a:gd name="connsiteY28" fmla="*/ 397790 h 513036"/>
              <a:gd name="connsiteX29" fmla="*/ 397790 w 707756"/>
              <a:gd name="connsiteY29" fmla="*/ 439119 h 513036"/>
              <a:gd name="connsiteX30" fmla="*/ 371960 w 707756"/>
              <a:gd name="connsiteY30" fmla="*/ 459783 h 513036"/>
              <a:gd name="connsiteX31" fmla="*/ 361628 w 707756"/>
              <a:gd name="connsiteY31" fmla="*/ 511444 h 513036"/>
              <a:gd name="connsiteX32" fmla="*/ 0 w 707756"/>
              <a:gd name="connsiteY32" fmla="*/ 413288 h 513036"/>
              <a:gd name="connsiteX0" fmla="*/ 0 w 707756"/>
              <a:gd name="connsiteY0" fmla="*/ 413288 h 511444"/>
              <a:gd name="connsiteX1" fmla="*/ 5167 w 707756"/>
              <a:gd name="connsiteY1" fmla="*/ 278970 h 511444"/>
              <a:gd name="connsiteX2" fmla="*/ 41329 w 707756"/>
              <a:gd name="connsiteY2" fmla="*/ 242807 h 511444"/>
              <a:gd name="connsiteX3" fmla="*/ 46495 w 707756"/>
              <a:gd name="connsiteY3" fmla="*/ 185980 h 511444"/>
              <a:gd name="connsiteX4" fmla="*/ 51662 w 707756"/>
              <a:gd name="connsiteY4" fmla="*/ 134319 h 511444"/>
              <a:gd name="connsiteX5" fmla="*/ 51662 w 707756"/>
              <a:gd name="connsiteY5" fmla="*/ 67159 h 511444"/>
              <a:gd name="connsiteX6" fmla="*/ 87824 w 707756"/>
              <a:gd name="connsiteY6" fmla="*/ 20665 h 511444"/>
              <a:gd name="connsiteX7" fmla="*/ 149817 w 707756"/>
              <a:gd name="connsiteY7" fmla="*/ 0 h 511444"/>
              <a:gd name="connsiteX8" fmla="*/ 196312 w 707756"/>
              <a:gd name="connsiteY8" fmla="*/ 20665 h 511444"/>
              <a:gd name="connsiteX9" fmla="*/ 237641 w 707756"/>
              <a:gd name="connsiteY9" fmla="*/ 46495 h 511444"/>
              <a:gd name="connsiteX10" fmla="*/ 294468 w 707756"/>
              <a:gd name="connsiteY10" fmla="*/ 36163 h 511444"/>
              <a:gd name="connsiteX11" fmla="*/ 356462 w 707756"/>
              <a:gd name="connsiteY11" fmla="*/ 61993 h 511444"/>
              <a:gd name="connsiteX12" fmla="*/ 408123 w 707756"/>
              <a:gd name="connsiteY12" fmla="*/ 61993 h 511444"/>
              <a:gd name="connsiteX13" fmla="*/ 444285 w 707756"/>
              <a:gd name="connsiteY13" fmla="*/ 41329 h 511444"/>
              <a:gd name="connsiteX14" fmla="*/ 490780 w 707756"/>
              <a:gd name="connsiteY14" fmla="*/ 25831 h 511444"/>
              <a:gd name="connsiteX15" fmla="*/ 552773 w 707756"/>
              <a:gd name="connsiteY15" fmla="*/ 41329 h 511444"/>
              <a:gd name="connsiteX16" fmla="*/ 599268 w 707756"/>
              <a:gd name="connsiteY16" fmla="*/ 20665 h 511444"/>
              <a:gd name="connsiteX17" fmla="*/ 635431 w 707756"/>
              <a:gd name="connsiteY17" fmla="*/ 10332 h 511444"/>
              <a:gd name="connsiteX18" fmla="*/ 676760 w 707756"/>
              <a:gd name="connsiteY18" fmla="*/ 56827 h 511444"/>
              <a:gd name="connsiteX19" fmla="*/ 681926 w 707756"/>
              <a:gd name="connsiteY19" fmla="*/ 92990 h 511444"/>
              <a:gd name="connsiteX20" fmla="*/ 707756 w 707756"/>
              <a:gd name="connsiteY20" fmla="*/ 98156 h 511444"/>
              <a:gd name="connsiteX21" fmla="*/ 697424 w 707756"/>
              <a:gd name="connsiteY21" fmla="*/ 144651 h 511444"/>
              <a:gd name="connsiteX22" fmla="*/ 661262 w 707756"/>
              <a:gd name="connsiteY22" fmla="*/ 165315 h 511444"/>
              <a:gd name="connsiteX23" fmla="*/ 640597 w 707756"/>
              <a:gd name="connsiteY23" fmla="*/ 216976 h 511444"/>
              <a:gd name="connsiteX24" fmla="*/ 604434 w 707756"/>
              <a:gd name="connsiteY24" fmla="*/ 289302 h 511444"/>
              <a:gd name="connsiteX25" fmla="*/ 547607 w 707756"/>
              <a:gd name="connsiteY25" fmla="*/ 402956 h 511444"/>
              <a:gd name="connsiteX26" fmla="*/ 532109 w 707756"/>
              <a:gd name="connsiteY26" fmla="*/ 423620 h 511444"/>
              <a:gd name="connsiteX27" fmla="*/ 475282 w 707756"/>
              <a:gd name="connsiteY27" fmla="*/ 397790 h 511444"/>
              <a:gd name="connsiteX28" fmla="*/ 423621 w 707756"/>
              <a:gd name="connsiteY28" fmla="*/ 397790 h 511444"/>
              <a:gd name="connsiteX29" fmla="*/ 397790 w 707756"/>
              <a:gd name="connsiteY29" fmla="*/ 439119 h 511444"/>
              <a:gd name="connsiteX30" fmla="*/ 371960 w 707756"/>
              <a:gd name="connsiteY30" fmla="*/ 459783 h 511444"/>
              <a:gd name="connsiteX31" fmla="*/ 361628 w 707756"/>
              <a:gd name="connsiteY31" fmla="*/ 511444 h 511444"/>
              <a:gd name="connsiteX32" fmla="*/ 98156 w 707756"/>
              <a:gd name="connsiteY32" fmla="*/ 428787 h 511444"/>
              <a:gd name="connsiteX33" fmla="*/ 0 w 707756"/>
              <a:gd name="connsiteY33" fmla="*/ 413288 h 511444"/>
              <a:gd name="connsiteX0" fmla="*/ 0 w 707756"/>
              <a:gd name="connsiteY0" fmla="*/ 413288 h 530869"/>
              <a:gd name="connsiteX1" fmla="*/ 5167 w 707756"/>
              <a:gd name="connsiteY1" fmla="*/ 278970 h 530869"/>
              <a:gd name="connsiteX2" fmla="*/ 41329 w 707756"/>
              <a:gd name="connsiteY2" fmla="*/ 242807 h 530869"/>
              <a:gd name="connsiteX3" fmla="*/ 46495 w 707756"/>
              <a:gd name="connsiteY3" fmla="*/ 185980 h 530869"/>
              <a:gd name="connsiteX4" fmla="*/ 51662 w 707756"/>
              <a:gd name="connsiteY4" fmla="*/ 134319 h 530869"/>
              <a:gd name="connsiteX5" fmla="*/ 51662 w 707756"/>
              <a:gd name="connsiteY5" fmla="*/ 67159 h 530869"/>
              <a:gd name="connsiteX6" fmla="*/ 87824 w 707756"/>
              <a:gd name="connsiteY6" fmla="*/ 20665 h 530869"/>
              <a:gd name="connsiteX7" fmla="*/ 149817 w 707756"/>
              <a:gd name="connsiteY7" fmla="*/ 0 h 530869"/>
              <a:gd name="connsiteX8" fmla="*/ 196312 w 707756"/>
              <a:gd name="connsiteY8" fmla="*/ 20665 h 530869"/>
              <a:gd name="connsiteX9" fmla="*/ 237641 w 707756"/>
              <a:gd name="connsiteY9" fmla="*/ 46495 h 530869"/>
              <a:gd name="connsiteX10" fmla="*/ 294468 w 707756"/>
              <a:gd name="connsiteY10" fmla="*/ 36163 h 530869"/>
              <a:gd name="connsiteX11" fmla="*/ 356462 w 707756"/>
              <a:gd name="connsiteY11" fmla="*/ 61993 h 530869"/>
              <a:gd name="connsiteX12" fmla="*/ 408123 w 707756"/>
              <a:gd name="connsiteY12" fmla="*/ 61993 h 530869"/>
              <a:gd name="connsiteX13" fmla="*/ 444285 w 707756"/>
              <a:gd name="connsiteY13" fmla="*/ 41329 h 530869"/>
              <a:gd name="connsiteX14" fmla="*/ 490780 w 707756"/>
              <a:gd name="connsiteY14" fmla="*/ 25831 h 530869"/>
              <a:gd name="connsiteX15" fmla="*/ 552773 w 707756"/>
              <a:gd name="connsiteY15" fmla="*/ 41329 h 530869"/>
              <a:gd name="connsiteX16" fmla="*/ 599268 w 707756"/>
              <a:gd name="connsiteY16" fmla="*/ 20665 h 530869"/>
              <a:gd name="connsiteX17" fmla="*/ 635431 w 707756"/>
              <a:gd name="connsiteY17" fmla="*/ 10332 h 530869"/>
              <a:gd name="connsiteX18" fmla="*/ 676760 w 707756"/>
              <a:gd name="connsiteY18" fmla="*/ 56827 h 530869"/>
              <a:gd name="connsiteX19" fmla="*/ 681926 w 707756"/>
              <a:gd name="connsiteY19" fmla="*/ 92990 h 530869"/>
              <a:gd name="connsiteX20" fmla="*/ 707756 w 707756"/>
              <a:gd name="connsiteY20" fmla="*/ 98156 h 530869"/>
              <a:gd name="connsiteX21" fmla="*/ 697424 w 707756"/>
              <a:gd name="connsiteY21" fmla="*/ 144651 h 530869"/>
              <a:gd name="connsiteX22" fmla="*/ 661262 w 707756"/>
              <a:gd name="connsiteY22" fmla="*/ 165315 h 530869"/>
              <a:gd name="connsiteX23" fmla="*/ 640597 w 707756"/>
              <a:gd name="connsiteY23" fmla="*/ 216976 h 530869"/>
              <a:gd name="connsiteX24" fmla="*/ 604434 w 707756"/>
              <a:gd name="connsiteY24" fmla="*/ 289302 h 530869"/>
              <a:gd name="connsiteX25" fmla="*/ 547607 w 707756"/>
              <a:gd name="connsiteY25" fmla="*/ 402956 h 530869"/>
              <a:gd name="connsiteX26" fmla="*/ 532109 w 707756"/>
              <a:gd name="connsiteY26" fmla="*/ 423620 h 530869"/>
              <a:gd name="connsiteX27" fmla="*/ 475282 w 707756"/>
              <a:gd name="connsiteY27" fmla="*/ 397790 h 530869"/>
              <a:gd name="connsiteX28" fmla="*/ 423621 w 707756"/>
              <a:gd name="connsiteY28" fmla="*/ 397790 h 530869"/>
              <a:gd name="connsiteX29" fmla="*/ 397790 w 707756"/>
              <a:gd name="connsiteY29" fmla="*/ 439119 h 530869"/>
              <a:gd name="connsiteX30" fmla="*/ 371960 w 707756"/>
              <a:gd name="connsiteY30" fmla="*/ 459783 h 530869"/>
              <a:gd name="connsiteX31" fmla="*/ 361628 w 707756"/>
              <a:gd name="connsiteY31" fmla="*/ 511444 h 530869"/>
              <a:gd name="connsiteX32" fmla="*/ 211811 w 707756"/>
              <a:gd name="connsiteY32" fmla="*/ 526943 h 530869"/>
              <a:gd name="connsiteX33" fmla="*/ 98156 w 707756"/>
              <a:gd name="connsiteY33" fmla="*/ 428787 h 530869"/>
              <a:gd name="connsiteX34" fmla="*/ 0 w 707756"/>
              <a:gd name="connsiteY34" fmla="*/ 413288 h 5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7756" h="530869">
                <a:moveTo>
                  <a:pt x="0" y="413288"/>
                </a:moveTo>
                <a:lnTo>
                  <a:pt x="5167" y="278970"/>
                </a:lnTo>
                <a:lnTo>
                  <a:pt x="41329" y="242807"/>
                </a:lnTo>
                <a:lnTo>
                  <a:pt x="46495" y="185980"/>
                </a:lnTo>
                <a:lnTo>
                  <a:pt x="51662" y="134319"/>
                </a:lnTo>
                <a:lnTo>
                  <a:pt x="51662" y="67159"/>
                </a:lnTo>
                <a:lnTo>
                  <a:pt x="87824" y="20665"/>
                </a:lnTo>
                <a:lnTo>
                  <a:pt x="149817" y="0"/>
                </a:lnTo>
                <a:lnTo>
                  <a:pt x="196312" y="20665"/>
                </a:lnTo>
                <a:lnTo>
                  <a:pt x="237641" y="46495"/>
                </a:lnTo>
                <a:lnTo>
                  <a:pt x="294468" y="36163"/>
                </a:lnTo>
                <a:lnTo>
                  <a:pt x="356462" y="61993"/>
                </a:lnTo>
                <a:lnTo>
                  <a:pt x="408123" y="61993"/>
                </a:lnTo>
                <a:lnTo>
                  <a:pt x="444285" y="41329"/>
                </a:lnTo>
                <a:lnTo>
                  <a:pt x="490780" y="25831"/>
                </a:lnTo>
                <a:lnTo>
                  <a:pt x="552773" y="41329"/>
                </a:lnTo>
                <a:lnTo>
                  <a:pt x="599268" y="20665"/>
                </a:lnTo>
                <a:lnTo>
                  <a:pt x="635431" y="10332"/>
                </a:lnTo>
                <a:lnTo>
                  <a:pt x="676760" y="56827"/>
                </a:lnTo>
                <a:lnTo>
                  <a:pt x="681926" y="92990"/>
                </a:lnTo>
                <a:lnTo>
                  <a:pt x="707756" y="98156"/>
                </a:lnTo>
                <a:lnTo>
                  <a:pt x="697424" y="144651"/>
                </a:lnTo>
                <a:lnTo>
                  <a:pt x="661262" y="165315"/>
                </a:lnTo>
                <a:lnTo>
                  <a:pt x="640597" y="216976"/>
                </a:lnTo>
                <a:lnTo>
                  <a:pt x="604434" y="289302"/>
                </a:lnTo>
                <a:lnTo>
                  <a:pt x="547607" y="402956"/>
                </a:lnTo>
                <a:lnTo>
                  <a:pt x="532109" y="423620"/>
                </a:lnTo>
                <a:lnTo>
                  <a:pt x="475282" y="397790"/>
                </a:lnTo>
                <a:lnTo>
                  <a:pt x="423621" y="397790"/>
                </a:lnTo>
                <a:lnTo>
                  <a:pt x="397790" y="439119"/>
                </a:lnTo>
                <a:lnTo>
                  <a:pt x="371960" y="459783"/>
                </a:lnTo>
                <a:lnTo>
                  <a:pt x="361628" y="511444"/>
                </a:lnTo>
                <a:cubicBezTo>
                  <a:pt x="337520" y="514027"/>
                  <a:pt x="255723" y="540719"/>
                  <a:pt x="211811" y="526943"/>
                </a:cubicBezTo>
                <a:cubicBezTo>
                  <a:pt x="167899" y="513167"/>
                  <a:pt x="136041" y="439119"/>
                  <a:pt x="98156" y="428787"/>
                </a:cubicBezTo>
                <a:cubicBezTo>
                  <a:pt x="37885" y="412428"/>
                  <a:pt x="15498" y="443423"/>
                  <a:pt x="0" y="413288"/>
                </a:cubicBezTo>
                <a:close/>
              </a:path>
            </a:pathLst>
          </a:custGeom>
          <a:solidFill>
            <a:schemeClr val="accent3">
              <a:lumMod val="50000"/>
              <a:alpha val="6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22" name="ZoneTexte 21"/>
          <p:cNvSpPr txBox="1"/>
          <p:nvPr/>
        </p:nvSpPr>
        <p:spPr>
          <a:xfrm>
            <a:off x="6506136" y="5873475"/>
            <a:ext cx="2354907" cy="461665"/>
          </a:xfrm>
          <a:prstGeom prst="rect">
            <a:avLst/>
          </a:prstGeom>
          <a:solidFill>
            <a:schemeClr val="accent2">
              <a:lumMod val="50000"/>
            </a:schemeClr>
          </a:solidFill>
        </p:spPr>
        <p:txBody>
          <a:bodyPr wrap="square" rtlCol="0">
            <a:spAutoFit/>
          </a:bodyPr>
          <a:lstStyle/>
          <a:p>
            <a:pPr algn="just"/>
            <a:r>
              <a:rPr lang="fr-FR" sz="1200" b="1" dirty="0" smtClean="0">
                <a:solidFill>
                  <a:schemeClr val="bg1"/>
                </a:solidFill>
                <a:latin typeface="Tw Cen MT" pitchFamily="34" charset="0"/>
                <a:sym typeface="Wingdings 3"/>
              </a:rPr>
              <a:t> </a:t>
            </a:r>
            <a:r>
              <a:rPr lang="fr-FR" sz="1200" b="1" dirty="0" smtClean="0">
                <a:solidFill>
                  <a:schemeClr val="bg1"/>
                </a:solidFill>
                <a:latin typeface="Tw Cen MT" pitchFamily="34" charset="0"/>
              </a:rPr>
              <a:t>Campagne pour éradiquer la polio en 2014  au Nigéria.</a:t>
            </a:r>
            <a:endParaRPr lang="fr-FR" sz="1200" b="1" dirty="0">
              <a:solidFill>
                <a:schemeClr val="bg1"/>
              </a:solidFill>
              <a:latin typeface="Tw Cen MT" pitchFamily="34" charset="0"/>
            </a:endParaRPr>
          </a:p>
        </p:txBody>
      </p:sp>
      <p:sp>
        <p:nvSpPr>
          <p:cNvPr id="23" name="ZoneTexte 22"/>
          <p:cNvSpPr txBox="1"/>
          <p:nvPr/>
        </p:nvSpPr>
        <p:spPr>
          <a:xfrm>
            <a:off x="134672" y="4271506"/>
            <a:ext cx="2354907" cy="461665"/>
          </a:xfrm>
          <a:prstGeom prst="rect">
            <a:avLst/>
          </a:prstGeom>
          <a:solidFill>
            <a:schemeClr val="accent2">
              <a:lumMod val="50000"/>
            </a:schemeClr>
          </a:solidFill>
        </p:spPr>
        <p:txBody>
          <a:bodyPr wrap="square" rtlCol="0">
            <a:spAutoFit/>
          </a:bodyPr>
          <a:lstStyle/>
          <a:p>
            <a:pPr algn="just"/>
            <a:r>
              <a:rPr lang="fr-FR" sz="1200" b="1" dirty="0" smtClean="0">
                <a:solidFill>
                  <a:schemeClr val="bg1"/>
                </a:solidFill>
                <a:latin typeface="Tw Cen MT" pitchFamily="34" charset="0"/>
                <a:sym typeface="Wingdings 3"/>
              </a:rPr>
              <a:t> </a:t>
            </a:r>
            <a:r>
              <a:rPr lang="fr-FR" sz="1200" b="1" dirty="0" smtClean="0">
                <a:solidFill>
                  <a:schemeClr val="bg1"/>
                </a:solidFill>
                <a:latin typeface="Tw Cen MT" pitchFamily="34" charset="0"/>
              </a:rPr>
              <a:t>Classe d’une école primaire au Nigéria</a:t>
            </a:r>
            <a:endParaRPr lang="fr-FR" sz="1200" b="1" dirty="0">
              <a:solidFill>
                <a:schemeClr val="bg1"/>
              </a:solidFill>
              <a:latin typeface="Tw Cen MT" pitchFamily="34" charset="0"/>
            </a:endParaRPr>
          </a:p>
        </p:txBody>
      </p:sp>
      <p:sp>
        <p:nvSpPr>
          <p:cNvPr id="24" name="ZoneTexte 23"/>
          <p:cNvSpPr txBox="1"/>
          <p:nvPr/>
        </p:nvSpPr>
        <p:spPr>
          <a:xfrm>
            <a:off x="115958" y="4825818"/>
            <a:ext cx="2373621" cy="292388"/>
          </a:xfrm>
          <a:prstGeom prst="rect">
            <a:avLst/>
          </a:prstGeom>
          <a:solidFill>
            <a:schemeClr val="bg2">
              <a:alpha val="38000"/>
            </a:schemeClr>
          </a:solidFill>
        </p:spPr>
        <p:txBody>
          <a:bodyPr wrap="square" rtlCol="0">
            <a:spAutoFit/>
          </a:bodyPr>
          <a:lstStyle/>
          <a:p>
            <a:pPr algn="ctr"/>
            <a:r>
              <a:rPr lang="fr-FR" sz="1300" b="1" dirty="0" smtClean="0">
                <a:solidFill>
                  <a:schemeClr val="accent2">
                    <a:lumMod val="50000"/>
                  </a:schemeClr>
                </a:solidFill>
                <a:latin typeface="Tw Cen MT" pitchFamily="34" charset="0"/>
              </a:rPr>
              <a:t>Scolariser et former</a:t>
            </a:r>
            <a:endParaRPr lang="fr-FR" sz="1300" b="1" dirty="0">
              <a:solidFill>
                <a:schemeClr val="accent2">
                  <a:lumMod val="50000"/>
                </a:schemeClr>
              </a:solidFill>
              <a:latin typeface="Tw Cen MT" pitchFamily="34" charset="0"/>
            </a:endParaRPr>
          </a:p>
        </p:txBody>
      </p:sp>
      <p:sp>
        <p:nvSpPr>
          <p:cNvPr id="25" name="ZoneTexte 24"/>
          <p:cNvSpPr txBox="1"/>
          <p:nvPr/>
        </p:nvSpPr>
        <p:spPr>
          <a:xfrm>
            <a:off x="6526619" y="4906126"/>
            <a:ext cx="2373621" cy="292388"/>
          </a:xfrm>
          <a:prstGeom prst="rect">
            <a:avLst/>
          </a:prstGeom>
          <a:solidFill>
            <a:schemeClr val="bg2">
              <a:alpha val="38000"/>
            </a:schemeClr>
          </a:solidFill>
        </p:spPr>
        <p:txBody>
          <a:bodyPr wrap="square" rtlCol="0">
            <a:spAutoFit/>
          </a:bodyPr>
          <a:lstStyle/>
          <a:p>
            <a:pPr algn="ctr"/>
            <a:r>
              <a:rPr lang="fr-FR" sz="1300" b="1" dirty="0" smtClean="0">
                <a:solidFill>
                  <a:schemeClr val="accent2">
                    <a:lumMod val="50000"/>
                  </a:schemeClr>
                </a:solidFill>
                <a:latin typeface="Tw Cen MT" pitchFamily="34" charset="0"/>
              </a:rPr>
              <a:t>Nourrir et loger</a:t>
            </a:r>
            <a:endParaRPr lang="fr-FR" sz="1300" b="1" dirty="0">
              <a:solidFill>
                <a:schemeClr val="accent2">
                  <a:lumMod val="50000"/>
                </a:schemeClr>
              </a:solidFill>
              <a:latin typeface="Tw Cen MT" pitchFamily="34" charset="0"/>
            </a:endParaRPr>
          </a:p>
        </p:txBody>
      </p:sp>
      <p:sp>
        <p:nvSpPr>
          <p:cNvPr id="26" name="ZoneTexte 25"/>
          <p:cNvSpPr txBox="1"/>
          <p:nvPr/>
        </p:nvSpPr>
        <p:spPr>
          <a:xfrm>
            <a:off x="6509656" y="6377771"/>
            <a:ext cx="2373621" cy="292388"/>
          </a:xfrm>
          <a:prstGeom prst="rect">
            <a:avLst/>
          </a:prstGeom>
          <a:solidFill>
            <a:schemeClr val="bg2">
              <a:alpha val="38000"/>
            </a:schemeClr>
          </a:solidFill>
        </p:spPr>
        <p:txBody>
          <a:bodyPr wrap="square" rtlCol="0">
            <a:spAutoFit/>
          </a:bodyPr>
          <a:lstStyle/>
          <a:p>
            <a:pPr algn="ctr"/>
            <a:r>
              <a:rPr lang="fr-FR" sz="1300" b="1" dirty="0" smtClean="0">
                <a:solidFill>
                  <a:schemeClr val="accent2">
                    <a:lumMod val="50000"/>
                  </a:schemeClr>
                </a:solidFill>
                <a:latin typeface="Tw Cen MT" pitchFamily="34" charset="0"/>
              </a:rPr>
              <a:t>Accéder aux soins : vacciner</a:t>
            </a:r>
            <a:endParaRPr lang="fr-FR" sz="1300" b="1" dirty="0">
              <a:solidFill>
                <a:schemeClr val="accent2">
                  <a:lumMod val="50000"/>
                </a:schemeClr>
              </a:solidFill>
              <a:latin typeface="Tw Cen MT" pitchFamily="34" charset="0"/>
            </a:endParaRPr>
          </a:p>
        </p:txBody>
      </p:sp>
      <p:sp>
        <p:nvSpPr>
          <p:cNvPr id="8" name="ZoneTexte 7"/>
          <p:cNvSpPr txBox="1"/>
          <p:nvPr/>
        </p:nvSpPr>
        <p:spPr>
          <a:xfrm>
            <a:off x="5168290" y="727364"/>
            <a:ext cx="3744000" cy="2693045"/>
          </a:xfrm>
          <a:prstGeom prst="rect">
            <a:avLst/>
          </a:prstGeom>
          <a:solidFill>
            <a:schemeClr val="bg2">
              <a:alpha val="38000"/>
            </a:schemeClr>
          </a:solidFill>
        </p:spPr>
        <p:txBody>
          <a:bodyPr wrap="square" rtlCol="0">
            <a:spAutoFit/>
          </a:bodyPr>
          <a:lstStyle/>
          <a:p>
            <a:r>
              <a:rPr lang="fr-FR" sz="1300" b="1" u="sng" cap="small" dirty="0" smtClean="0">
                <a:latin typeface="Tw Cen MT" pitchFamily="34" charset="0"/>
              </a:rPr>
              <a:t>Consignes</a:t>
            </a:r>
            <a:r>
              <a:rPr lang="fr-FR" sz="1300" b="1" dirty="0" smtClean="0">
                <a:latin typeface="Tw Cen MT" pitchFamily="34" charset="0"/>
              </a:rPr>
              <a:t> : Analyse de carte</a:t>
            </a:r>
          </a:p>
          <a:p>
            <a:pPr algn="just"/>
            <a:r>
              <a:rPr lang="fr-FR" sz="1300" b="1" dirty="0" smtClean="0">
                <a:latin typeface="Tw Cen MT" pitchFamily="34" charset="0"/>
              </a:rPr>
              <a:t>1. Trace </a:t>
            </a:r>
            <a:r>
              <a:rPr lang="fr-FR" sz="1300" b="1" dirty="0">
                <a:latin typeface="Tw Cen MT" pitchFamily="34" charset="0"/>
              </a:rPr>
              <a:t>sur la carte une limite pour séparer  les pays dont le taux de fécondité est supérieur à 3,3 enfants par femme des autres. </a:t>
            </a:r>
            <a:r>
              <a:rPr lang="fr-FR" sz="1300" b="1" dirty="0" smtClean="0">
                <a:latin typeface="Tw Cen MT" pitchFamily="34" charset="0"/>
              </a:rPr>
              <a:t>Que </a:t>
            </a:r>
            <a:r>
              <a:rPr lang="fr-FR" sz="1300" b="1" dirty="0">
                <a:latin typeface="Tw Cen MT" pitchFamily="34" charset="0"/>
              </a:rPr>
              <a:t>remarques-tu ? </a:t>
            </a:r>
          </a:p>
          <a:p>
            <a:r>
              <a:rPr lang="fr-FR" sz="1300" b="1" dirty="0" smtClean="0">
                <a:solidFill>
                  <a:schemeClr val="accent2">
                    <a:lumMod val="50000"/>
                  </a:schemeClr>
                </a:solidFill>
                <a:latin typeface="Tw Cen MT" pitchFamily="34" charset="0"/>
              </a:rPr>
              <a:t>Il existe deux Afriques  : </a:t>
            </a:r>
          </a:p>
          <a:p>
            <a:pPr marL="285750" indent="-285750">
              <a:buFont typeface="Wingdings" pitchFamily="2" charset="2"/>
              <a:buChar char="ü"/>
            </a:pPr>
            <a:r>
              <a:rPr lang="fr-FR" sz="1300" b="1" dirty="0" smtClean="0">
                <a:solidFill>
                  <a:schemeClr val="accent2">
                    <a:lumMod val="50000"/>
                  </a:schemeClr>
                </a:solidFill>
                <a:latin typeface="Tw Cen MT" pitchFamily="34" charset="0"/>
              </a:rPr>
              <a:t>une </a:t>
            </a:r>
            <a:r>
              <a:rPr lang="fr-FR" sz="1300" b="1" dirty="0">
                <a:solidFill>
                  <a:schemeClr val="accent2">
                    <a:lumMod val="50000"/>
                  </a:schemeClr>
                </a:solidFill>
                <a:latin typeface="Tw Cen MT" pitchFamily="34" charset="0"/>
              </a:rPr>
              <a:t>où les sociétés font beaucoup </a:t>
            </a:r>
            <a:r>
              <a:rPr lang="fr-FR" sz="1300" b="1" dirty="0" smtClean="0">
                <a:solidFill>
                  <a:schemeClr val="accent2">
                    <a:lumMod val="50000"/>
                  </a:schemeClr>
                </a:solidFill>
                <a:latin typeface="Tw Cen MT" pitchFamily="34" charset="0"/>
              </a:rPr>
              <a:t>d’enfants (au centre)</a:t>
            </a:r>
            <a:endParaRPr lang="fr-FR" sz="1300" b="1" dirty="0">
              <a:solidFill>
                <a:schemeClr val="accent2">
                  <a:lumMod val="50000"/>
                </a:schemeClr>
              </a:solidFill>
              <a:latin typeface="Tw Cen MT" pitchFamily="34" charset="0"/>
            </a:endParaRPr>
          </a:p>
          <a:p>
            <a:pPr marL="285750" indent="-285750">
              <a:buFont typeface="Wingdings" pitchFamily="2" charset="2"/>
              <a:buChar char="ü"/>
            </a:pPr>
            <a:r>
              <a:rPr lang="fr-FR" sz="1300" b="1" dirty="0" smtClean="0">
                <a:solidFill>
                  <a:schemeClr val="accent2">
                    <a:lumMod val="50000"/>
                  </a:schemeClr>
                </a:solidFill>
                <a:latin typeface="Tw Cen MT" pitchFamily="34" charset="0"/>
              </a:rPr>
              <a:t>une </a:t>
            </a:r>
            <a:r>
              <a:rPr lang="fr-FR" sz="1300" b="1" dirty="0">
                <a:solidFill>
                  <a:schemeClr val="accent2">
                    <a:lumMod val="50000"/>
                  </a:schemeClr>
                </a:solidFill>
                <a:latin typeface="Tw Cen MT" pitchFamily="34" charset="0"/>
              </a:rPr>
              <a:t>où les sociétés font moins </a:t>
            </a:r>
            <a:r>
              <a:rPr lang="fr-FR" sz="1300" b="1" dirty="0" smtClean="0">
                <a:solidFill>
                  <a:schemeClr val="accent2">
                    <a:lumMod val="50000"/>
                  </a:schemeClr>
                </a:solidFill>
                <a:latin typeface="Tw Cen MT" pitchFamily="34" charset="0"/>
              </a:rPr>
              <a:t>d’enfants (au Nord et au Sud)</a:t>
            </a:r>
          </a:p>
          <a:p>
            <a:pPr lvl="0" algn="just"/>
            <a:r>
              <a:rPr lang="fr-FR" sz="1300" b="1" dirty="0" smtClean="0">
                <a:solidFill>
                  <a:prstClr val="black"/>
                </a:solidFill>
                <a:latin typeface="Tw Cen MT" pitchFamily="34" charset="0"/>
              </a:rPr>
              <a:t>2. Repère le </a:t>
            </a:r>
            <a:r>
              <a:rPr lang="fr-FR" sz="1300" b="1" dirty="0">
                <a:solidFill>
                  <a:prstClr val="black"/>
                </a:solidFill>
                <a:latin typeface="Tw Cen MT" pitchFamily="34" charset="0"/>
              </a:rPr>
              <a:t>Nigéria : </a:t>
            </a:r>
            <a:r>
              <a:rPr lang="fr-FR" sz="1300" b="1" dirty="0" smtClean="0">
                <a:solidFill>
                  <a:prstClr val="black"/>
                </a:solidFill>
                <a:latin typeface="Tw Cen MT" pitchFamily="34" charset="0"/>
              </a:rPr>
              <a:t>Quel est son </a:t>
            </a:r>
            <a:r>
              <a:rPr lang="fr-FR" sz="1300" b="1" dirty="0">
                <a:solidFill>
                  <a:prstClr val="black"/>
                </a:solidFill>
                <a:latin typeface="Tw Cen MT" pitchFamily="34" charset="0"/>
              </a:rPr>
              <a:t>taux de </a:t>
            </a:r>
            <a:r>
              <a:rPr lang="fr-FR" sz="1300" b="1" dirty="0" smtClean="0">
                <a:solidFill>
                  <a:prstClr val="black"/>
                </a:solidFill>
                <a:latin typeface="Tw Cen MT" pitchFamily="34" charset="0"/>
              </a:rPr>
              <a:t>fécondité en 2015 ?  Est-il faible ou fort ?</a:t>
            </a:r>
          </a:p>
          <a:p>
            <a:pPr lvl="0" algn="just"/>
            <a:r>
              <a:rPr lang="fr-FR" sz="1300" b="1" dirty="0" smtClean="0">
                <a:solidFill>
                  <a:schemeClr val="accent2">
                    <a:lumMod val="50000"/>
                  </a:schemeClr>
                </a:solidFill>
                <a:latin typeface="Tw Cen MT" pitchFamily="34" charset="0"/>
              </a:rPr>
              <a:t>Au Nigéria, le nombre d’enfants par femme est de 5,9. C’est un taux de fécondité fort.</a:t>
            </a:r>
            <a:endParaRPr lang="fr-FR" sz="1300" b="1" dirty="0">
              <a:solidFill>
                <a:schemeClr val="accent2">
                  <a:lumMod val="50000"/>
                </a:schemeClr>
              </a:solidFill>
              <a:latin typeface="Tw Cen MT" pitchFamily="34" charset="0"/>
            </a:endParaRPr>
          </a:p>
        </p:txBody>
      </p:sp>
    </p:spTree>
    <p:extLst>
      <p:ext uri="{BB962C8B-B14F-4D97-AF65-F5344CB8AC3E}">
        <p14:creationId xmlns:p14="http://schemas.microsoft.com/office/powerpoint/2010/main" val="1646916207"/>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heel(1)">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bg/>
                                          </p:spTgt>
                                        </p:tgtEl>
                                        <p:attrNameLst>
                                          <p:attrName>style.visibility</p:attrName>
                                        </p:attrNameLst>
                                      </p:cBhvr>
                                      <p:to>
                                        <p:strVal val="visible"/>
                                      </p:to>
                                    </p:set>
                                    <p:animEffect transition="in" filter="wipe(left)">
                                      <p:cBhvr>
                                        <p:cTn id="24" dur="750"/>
                                        <p:tgtEl>
                                          <p:spTgt spid="8">
                                            <p:bg/>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left)">
                                      <p:cBhvr>
                                        <p:cTn id="29" dur="75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wipe(left)">
                                      <p:cBhvr>
                                        <p:cTn id="34" dur="750"/>
                                        <p:tgtEl>
                                          <p:spTgt spid="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1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10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Effect transition="in" filter="wipe(left)">
                                      <p:cBhvr>
                                        <p:cTn id="49" dur="750"/>
                                        <p:tgtEl>
                                          <p:spTgt spid="8">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xEl>
                                              <p:pRg st="3" end="3"/>
                                            </p:txEl>
                                          </p:spTgt>
                                        </p:tgtEl>
                                        <p:attrNameLst>
                                          <p:attrName>style.visibility</p:attrName>
                                        </p:attrNameLst>
                                      </p:cBhvr>
                                      <p:to>
                                        <p:strVal val="visible"/>
                                      </p:to>
                                    </p:set>
                                    <p:animEffect transition="in" filter="wipe(left)">
                                      <p:cBhvr>
                                        <p:cTn id="54" dur="750"/>
                                        <p:tgtEl>
                                          <p:spTgt spid="8">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
                                            <p:txEl>
                                              <p:pRg st="4" end="4"/>
                                            </p:txEl>
                                          </p:spTgt>
                                        </p:tgtEl>
                                        <p:attrNameLst>
                                          <p:attrName>style.visibility</p:attrName>
                                        </p:attrNameLst>
                                      </p:cBhvr>
                                      <p:to>
                                        <p:strVal val="visible"/>
                                      </p:to>
                                    </p:set>
                                    <p:animEffect transition="in" filter="wipe(left)">
                                      <p:cBhvr>
                                        <p:cTn id="59" dur="750"/>
                                        <p:tgtEl>
                                          <p:spTgt spid="8">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txEl>
                                              <p:pRg st="5" end="5"/>
                                            </p:txEl>
                                          </p:spTgt>
                                        </p:tgtEl>
                                        <p:attrNameLst>
                                          <p:attrName>style.visibility</p:attrName>
                                        </p:attrNameLst>
                                      </p:cBhvr>
                                      <p:to>
                                        <p:strVal val="visible"/>
                                      </p:to>
                                    </p:set>
                                    <p:animEffect transition="in" filter="wipe(left)">
                                      <p:cBhvr>
                                        <p:cTn id="64" dur="750"/>
                                        <p:tgtEl>
                                          <p:spTgt spid="8">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37"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arn(outVertical)">
                                      <p:cBhvr>
                                        <p:cTn id="69" dur="10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8">
                                            <p:txEl>
                                              <p:pRg st="6" end="6"/>
                                            </p:txEl>
                                          </p:spTgt>
                                        </p:tgtEl>
                                        <p:attrNameLst>
                                          <p:attrName>style.visibility</p:attrName>
                                        </p:attrNameLst>
                                      </p:cBhvr>
                                      <p:to>
                                        <p:strVal val="visible"/>
                                      </p:to>
                                    </p:set>
                                    <p:animEffect transition="in" filter="wipe(left)">
                                      <p:cBhvr>
                                        <p:cTn id="74" dur="750"/>
                                        <p:tgtEl>
                                          <p:spTgt spid="8">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2051"/>
                                        </p:tgtEl>
                                      </p:cBhvr>
                                    </p:animEffect>
                                    <p:set>
                                      <p:cBhvr>
                                        <p:cTn id="79" dur="1" fill="hold">
                                          <p:stCondLst>
                                            <p:cond delay="499"/>
                                          </p:stCondLst>
                                        </p:cTn>
                                        <p:tgtEl>
                                          <p:spTgt spid="2051"/>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1"/>
                                        </p:tgtEl>
                                      </p:cBhvr>
                                    </p:animEffect>
                                    <p:set>
                                      <p:cBhvr>
                                        <p:cTn id="82" dur="1" fill="hold">
                                          <p:stCondLst>
                                            <p:cond delay="499"/>
                                          </p:stCondLst>
                                        </p:cTn>
                                        <p:tgtEl>
                                          <p:spTgt spid="11"/>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8">
                                            <p:txEl>
                                              <p:pRg st="0" end="0"/>
                                            </p:txEl>
                                          </p:spTgt>
                                        </p:tgtEl>
                                      </p:cBhvr>
                                    </p:animEffect>
                                    <p:set>
                                      <p:cBhvr>
                                        <p:cTn id="85" dur="1" fill="hold">
                                          <p:stCondLst>
                                            <p:cond delay="499"/>
                                          </p:stCondLst>
                                        </p:cTn>
                                        <p:tgtEl>
                                          <p:spTgt spid="8">
                                            <p:txEl>
                                              <p:pRg st="0" end="0"/>
                                            </p:txEl>
                                          </p:spTgt>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8">
                                            <p:txEl>
                                              <p:pRg st="1" end="1"/>
                                            </p:txEl>
                                          </p:spTgt>
                                        </p:tgtEl>
                                      </p:cBhvr>
                                    </p:animEffect>
                                    <p:set>
                                      <p:cBhvr>
                                        <p:cTn id="88" dur="1" fill="hold">
                                          <p:stCondLst>
                                            <p:cond delay="499"/>
                                          </p:stCondLst>
                                        </p:cTn>
                                        <p:tgtEl>
                                          <p:spTgt spid="8">
                                            <p:txEl>
                                              <p:pRg st="1" end="1"/>
                                            </p:txEl>
                                          </p:spTgt>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8">
                                            <p:txEl>
                                              <p:pRg st="2" end="2"/>
                                            </p:txEl>
                                          </p:spTgt>
                                        </p:tgtEl>
                                      </p:cBhvr>
                                    </p:animEffect>
                                    <p:set>
                                      <p:cBhvr>
                                        <p:cTn id="91" dur="1" fill="hold">
                                          <p:stCondLst>
                                            <p:cond delay="499"/>
                                          </p:stCondLst>
                                        </p:cTn>
                                        <p:tgtEl>
                                          <p:spTgt spid="8">
                                            <p:txEl>
                                              <p:pRg st="2" end="2"/>
                                            </p:txEl>
                                          </p:spTgt>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8">
                                            <p:txEl>
                                              <p:pRg st="3" end="3"/>
                                            </p:txEl>
                                          </p:spTgt>
                                        </p:tgtEl>
                                      </p:cBhvr>
                                    </p:animEffect>
                                    <p:set>
                                      <p:cBhvr>
                                        <p:cTn id="94" dur="1" fill="hold">
                                          <p:stCondLst>
                                            <p:cond delay="499"/>
                                          </p:stCondLst>
                                        </p:cTn>
                                        <p:tgtEl>
                                          <p:spTgt spid="8">
                                            <p:txEl>
                                              <p:pRg st="3" end="3"/>
                                            </p:txEl>
                                          </p:spTgt>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8">
                                            <p:txEl>
                                              <p:pRg st="4" end="4"/>
                                            </p:txEl>
                                          </p:spTgt>
                                        </p:tgtEl>
                                      </p:cBhvr>
                                    </p:animEffect>
                                    <p:set>
                                      <p:cBhvr>
                                        <p:cTn id="97" dur="1" fill="hold">
                                          <p:stCondLst>
                                            <p:cond delay="499"/>
                                          </p:stCondLst>
                                        </p:cTn>
                                        <p:tgtEl>
                                          <p:spTgt spid="8">
                                            <p:txEl>
                                              <p:pRg st="4" end="4"/>
                                            </p:txEl>
                                          </p:spTgt>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8">
                                            <p:txEl>
                                              <p:pRg st="5" end="5"/>
                                            </p:txEl>
                                          </p:spTgt>
                                        </p:tgtEl>
                                      </p:cBhvr>
                                    </p:animEffect>
                                    <p:set>
                                      <p:cBhvr>
                                        <p:cTn id="100" dur="1" fill="hold">
                                          <p:stCondLst>
                                            <p:cond delay="499"/>
                                          </p:stCondLst>
                                        </p:cTn>
                                        <p:tgtEl>
                                          <p:spTgt spid="8">
                                            <p:txEl>
                                              <p:pRg st="5" end="5"/>
                                            </p:txEl>
                                          </p:spTgt>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8">
                                            <p:txEl>
                                              <p:pRg st="6" end="6"/>
                                            </p:txEl>
                                          </p:spTgt>
                                        </p:tgtEl>
                                      </p:cBhvr>
                                    </p:animEffect>
                                    <p:set>
                                      <p:cBhvr>
                                        <p:cTn id="103" dur="1" fill="hold">
                                          <p:stCondLst>
                                            <p:cond delay="499"/>
                                          </p:stCondLst>
                                        </p:cTn>
                                        <p:tgtEl>
                                          <p:spTgt spid="8">
                                            <p:txEl>
                                              <p:pRg st="6" end="6"/>
                                            </p:txEl>
                                          </p:spTgt>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8">
                                            <p:bg/>
                                          </p:spTgt>
                                        </p:tgtEl>
                                      </p:cBhvr>
                                    </p:animEffect>
                                    <p:set>
                                      <p:cBhvr>
                                        <p:cTn id="106" dur="1" fill="hold">
                                          <p:stCondLst>
                                            <p:cond delay="499"/>
                                          </p:stCondLst>
                                        </p:cTn>
                                        <p:tgtEl>
                                          <p:spTgt spid="8">
                                            <p:bg/>
                                          </p:spTgt>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4"/>
                                        </p:tgtEl>
                                      </p:cBhvr>
                                    </p:animEffect>
                                    <p:set>
                                      <p:cBhvr>
                                        <p:cTn id="109" dur="1" fill="hold">
                                          <p:stCondLst>
                                            <p:cond delay="499"/>
                                          </p:stCondLst>
                                        </p:cTn>
                                        <p:tgtEl>
                                          <p:spTgt spid="4"/>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3"/>
                                        </p:tgtEl>
                                      </p:cBhvr>
                                    </p:animEffect>
                                    <p:set>
                                      <p:cBhvr>
                                        <p:cTn id="112" dur="1" fill="hold">
                                          <p:stCondLst>
                                            <p:cond delay="499"/>
                                          </p:stCondLst>
                                        </p:cTn>
                                        <p:tgtEl>
                                          <p:spTgt spid="3"/>
                                        </p:tgtEl>
                                        <p:attrNameLst>
                                          <p:attrName>style.visibility</p:attrName>
                                        </p:attrNameLst>
                                      </p:cBhvr>
                                      <p:to>
                                        <p:strVal val="hidden"/>
                                      </p:to>
                                    </p:set>
                                  </p:childTnLst>
                                </p:cTn>
                              </p:par>
                              <p:par>
                                <p:cTn id="113" presetID="10" presetClass="exit" presetSubtype="0" fill="hold" grpId="2" nodeType="withEffect">
                                  <p:stCondLst>
                                    <p:cond delay="0"/>
                                  </p:stCondLst>
                                  <p:childTnLst>
                                    <p:animEffect transition="out" filter="fade">
                                      <p:cBhvr>
                                        <p:cTn id="114" dur="500"/>
                                        <p:tgtEl>
                                          <p:spTgt spid="9"/>
                                        </p:tgtEl>
                                      </p:cBhvr>
                                    </p:animEffect>
                                    <p:set>
                                      <p:cBhvr>
                                        <p:cTn id="115" dur="1" fill="hold">
                                          <p:stCondLst>
                                            <p:cond delay="499"/>
                                          </p:stCondLst>
                                        </p:cTn>
                                        <p:tgtEl>
                                          <p:spTgt spid="9"/>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5"/>
                                        </p:tgtEl>
                                        <p:attrNameLst>
                                          <p:attrName>style.visibility</p:attrName>
                                        </p:attrNameLst>
                                      </p:cBhvr>
                                      <p:to>
                                        <p:strVal val="visible"/>
                                      </p:to>
                                    </p:set>
                                    <p:anim calcmode="lin" valueType="num">
                                      <p:cBhvr>
                                        <p:cTn id="120" dur="500" fill="hold"/>
                                        <p:tgtEl>
                                          <p:spTgt spid="5"/>
                                        </p:tgtEl>
                                        <p:attrNameLst>
                                          <p:attrName>ppt_w</p:attrName>
                                        </p:attrNameLst>
                                      </p:cBhvr>
                                      <p:tavLst>
                                        <p:tav tm="0">
                                          <p:val>
                                            <p:fltVal val="0"/>
                                          </p:val>
                                        </p:tav>
                                        <p:tav tm="100000">
                                          <p:val>
                                            <p:strVal val="#ppt_w"/>
                                          </p:val>
                                        </p:tav>
                                      </p:tavLst>
                                    </p:anim>
                                    <p:anim calcmode="lin" valueType="num">
                                      <p:cBhvr>
                                        <p:cTn id="121" dur="500" fill="hold"/>
                                        <p:tgtEl>
                                          <p:spTgt spid="5"/>
                                        </p:tgtEl>
                                        <p:attrNameLst>
                                          <p:attrName>ppt_h</p:attrName>
                                        </p:attrNameLst>
                                      </p:cBhvr>
                                      <p:tavLst>
                                        <p:tav tm="0">
                                          <p:val>
                                            <p:fltVal val="0"/>
                                          </p:val>
                                        </p:tav>
                                        <p:tav tm="100000">
                                          <p:val>
                                            <p:strVal val="#ppt_h"/>
                                          </p:val>
                                        </p:tav>
                                      </p:tavLst>
                                    </p:anim>
                                    <p:animEffect transition="in" filter="fade">
                                      <p:cBhvr>
                                        <p:cTn id="122" dur="500"/>
                                        <p:tgtEl>
                                          <p:spTgt spid="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4">
                                            <p:bg/>
                                          </p:spTgt>
                                        </p:tgtEl>
                                        <p:attrNameLst>
                                          <p:attrName>style.visibility</p:attrName>
                                        </p:attrNameLst>
                                      </p:cBhvr>
                                      <p:to>
                                        <p:strVal val="visible"/>
                                      </p:to>
                                    </p:set>
                                    <p:animEffect transition="in" filter="wipe(left)">
                                      <p:cBhvr>
                                        <p:cTn id="127" dur="750"/>
                                        <p:tgtEl>
                                          <p:spTgt spid="14">
                                            <p:bg/>
                                          </p:spTgt>
                                        </p:tgtEl>
                                      </p:cBhvr>
                                    </p:animEffect>
                                  </p:childTnLst>
                                </p:cTn>
                              </p:par>
                            </p:childTnLst>
                          </p:cTn>
                        </p:par>
                        <p:par>
                          <p:cTn id="128" fill="hold">
                            <p:stCondLst>
                              <p:cond delay="750"/>
                            </p:stCondLst>
                            <p:childTnLst>
                              <p:par>
                                <p:cTn id="129" presetID="22" presetClass="entr" presetSubtype="8" fill="hold" grpId="0" nodeType="afterEffect">
                                  <p:stCondLst>
                                    <p:cond delay="0"/>
                                  </p:stCondLst>
                                  <p:childTnLst>
                                    <p:set>
                                      <p:cBhvr>
                                        <p:cTn id="130" dur="1" fill="hold">
                                          <p:stCondLst>
                                            <p:cond delay="0"/>
                                          </p:stCondLst>
                                        </p:cTn>
                                        <p:tgtEl>
                                          <p:spTgt spid="14">
                                            <p:txEl>
                                              <p:pRg st="0" end="0"/>
                                            </p:txEl>
                                          </p:spTgt>
                                        </p:tgtEl>
                                        <p:attrNameLst>
                                          <p:attrName>style.visibility</p:attrName>
                                        </p:attrNameLst>
                                      </p:cBhvr>
                                      <p:to>
                                        <p:strVal val="visible"/>
                                      </p:to>
                                    </p:set>
                                    <p:animEffect transition="in" filter="wipe(left)">
                                      <p:cBhvr>
                                        <p:cTn id="131" dur="750"/>
                                        <p:tgtEl>
                                          <p:spTgt spid="14">
                                            <p:txEl>
                                              <p:pRg st="0" end="0"/>
                                            </p:txEl>
                                          </p:spTgt>
                                        </p:tgtEl>
                                      </p:cBhvr>
                                    </p:animEffect>
                                  </p:childTnLst>
                                </p:cTn>
                              </p:par>
                            </p:childTnLst>
                          </p:cTn>
                        </p:par>
                        <p:par>
                          <p:cTn id="132" fill="hold">
                            <p:stCondLst>
                              <p:cond delay="1500"/>
                            </p:stCondLst>
                            <p:childTnLst>
                              <p:par>
                                <p:cTn id="133" presetID="22" presetClass="entr" presetSubtype="8" fill="hold" grpId="0" nodeType="afterEffect">
                                  <p:stCondLst>
                                    <p:cond delay="0"/>
                                  </p:stCondLst>
                                  <p:childTnLst>
                                    <p:set>
                                      <p:cBhvr>
                                        <p:cTn id="134" dur="1" fill="hold">
                                          <p:stCondLst>
                                            <p:cond delay="0"/>
                                          </p:stCondLst>
                                        </p:cTn>
                                        <p:tgtEl>
                                          <p:spTgt spid="14">
                                            <p:txEl>
                                              <p:pRg st="1" end="1"/>
                                            </p:txEl>
                                          </p:spTgt>
                                        </p:tgtEl>
                                        <p:attrNameLst>
                                          <p:attrName>style.visibility</p:attrName>
                                        </p:attrNameLst>
                                      </p:cBhvr>
                                      <p:to>
                                        <p:strVal val="visible"/>
                                      </p:to>
                                    </p:set>
                                    <p:animEffect transition="in" filter="wipe(left)">
                                      <p:cBhvr>
                                        <p:cTn id="135" dur="750"/>
                                        <p:tgtEl>
                                          <p:spTgt spid="14">
                                            <p:txEl>
                                              <p:pRg st="1" end="1"/>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10"/>
                                        </p:tgtEl>
                                        <p:attrNameLst>
                                          <p:attrName>style.visibility</p:attrName>
                                        </p:attrNameLst>
                                      </p:cBhvr>
                                      <p:to>
                                        <p:strVal val="visible"/>
                                      </p:to>
                                    </p:set>
                                    <p:animEffect transition="in" filter="wipe(left)">
                                      <p:cBhvr>
                                        <p:cTn id="140" dur="750"/>
                                        <p:tgtEl>
                                          <p:spTgt spid="10"/>
                                        </p:tgtEl>
                                      </p:cBhvr>
                                    </p:animEffect>
                                  </p:childTnLst>
                                </p:cTn>
                              </p:par>
                            </p:childTnLst>
                          </p:cTn>
                        </p:par>
                        <p:par>
                          <p:cTn id="141" fill="hold">
                            <p:stCondLst>
                              <p:cond delay="750"/>
                            </p:stCondLst>
                            <p:childTnLst>
                              <p:par>
                                <p:cTn id="142" presetID="22" presetClass="entr" presetSubtype="8" fill="hold" grpId="0" nodeType="afterEffect">
                                  <p:stCondLst>
                                    <p:cond delay="0"/>
                                  </p:stCondLst>
                                  <p:childTnLst>
                                    <p:set>
                                      <p:cBhvr>
                                        <p:cTn id="143" dur="1" fill="hold">
                                          <p:stCondLst>
                                            <p:cond delay="0"/>
                                          </p:stCondLst>
                                        </p:cTn>
                                        <p:tgtEl>
                                          <p:spTgt spid="14">
                                            <p:txEl>
                                              <p:pRg st="2" end="2"/>
                                            </p:txEl>
                                          </p:spTgt>
                                        </p:tgtEl>
                                        <p:attrNameLst>
                                          <p:attrName>style.visibility</p:attrName>
                                        </p:attrNameLst>
                                      </p:cBhvr>
                                      <p:to>
                                        <p:strVal val="visible"/>
                                      </p:to>
                                    </p:set>
                                    <p:animEffect transition="in" filter="wipe(left)">
                                      <p:cBhvr>
                                        <p:cTn id="144" dur="750"/>
                                        <p:tgtEl>
                                          <p:spTgt spid="14">
                                            <p:txEl>
                                              <p:pRg st="2" end="2"/>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18"/>
                                        </p:tgtEl>
                                        <p:attrNameLst>
                                          <p:attrName>style.visibility</p:attrName>
                                        </p:attrNameLst>
                                      </p:cBhvr>
                                      <p:to>
                                        <p:strVal val="visible"/>
                                      </p:to>
                                    </p:set>
                                    <p:animEffect transition="in" filter="wipe(left)">
                                      <p:cBhvr>
                                        <p:cTn id="149" dur="750"/>
                                        <p:tgtEl>
                                          <p:spTgt spid="18"/>
                                        </p:tgtEl>
                                      </p:cBhvr>
                                    </p:animEffect>
                                  </p:childTnLst>
                                </p:cTn>
                              </p:par>
                            </p:childTnLst>
                          </p:cTn>
                        </p:par>
                        <p:par>
                          <p:cTn id="150" fill="hold">
                            <p:stCondLst>
                              <p:cond delay="750"/>
                            </p:stCondLst>
                            <p:childTnLst>
                              <p:par>
                                <p:cTn id="151" presetID="22" presetClass="entr" presetSubtype="8" fill="hold" grpId="0" nodeType="afterEffect">
                                  <p:stCondLst>
                                    <p:cond delay="0"/>
                                  </p:stCondLst>
                                  <p:childTnLst>
                                    <p:set>
                                      <p:cBhvr>
                                        <p:cTn id="152" dur="1" fill="hold">
                                          <p:stCondLst>
                                            <p:cond delay="0"/>
                                          </p:stCondLst>
                                        </p:cTn>
                                        <p:tgtEl>
                                          <p:spTgt spid="14">
                                            <p:txEl>
                                              <p:pRg st="3" end="3"/>
                                            </p:txEl>
                                          </p:spTgt>
                                        </p:tgtEl>
                                        <p:attrNameLst>
                                          <p:attrName>style.visibility</p:attrName>
                                        </p:attrNameLst>
                                      </p:cBhvr>
                                      <p:to>
                                        <p:strVal val="visible"/>
                                      </p:to>
                                    </p:set>
                                    <p:animEffect transition="in" filter="wipe(left)">
                                      <p:cBhvr>
                                        <p:cTn id="153" dur="750"/>
                                        <p:tgtEl>
                                          <p:spTgt spid="14">
                                            <p:txEl>
                                              <p:pRg st="3" end="3"/>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19"/>
                                        </p:tgtEl>
                                        <p:attrNameLst>
                                          <p:attrName>style.visibility</p:attrName>
                                        </p:attrNameLst>
                                      </p:cBhvr>
                                      <p:to>
                                        <p:strVal val="visible"/>
                                      </p:to>
                                    </p:set>
                                    <p:animEffect transition="in" filter="wipe(left)">
                                      <p:cBhvr>
                                        <p:cTn id="158" dur="750"/>
                                        <p:tgtEl>
                                          <p:spTgt spid="19"/>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grpId="1" nodeType="clickEffect">
                                  <p:stCondLst>
                                    <p:cond delay="0"/>
                                  </p:stCondLst>
                                  <p:childTnLst>
                                    <p:animEffect transition="out" filter="fade">
                                      <p:cBhvr>
                                        <p:cTn id="162" dur="500"/>
                                        <p:tgtEl>
                                          <p:spTgt spid="14">
                                            <p:txEl>
                                              <p:pRg st="0" end="0"/>
                                            </p:txEl>
                                          </p:spTgt>
                                        </p:tgtEl>
                                      </p:cBhvr>
                                    </p:animEffect>
                                    <p:set>
                                      <p:cBhvr>
                                        <p:cTn id="163" dur="1" fill="hold">
                                          <p:stCondLst>
                                            <p:cond delay="499"/>
                                          </p:stCondLst>
                                        </p:cTn>
                                        <p:tgtEl>
                                          <p:spTgt spid="14">
                                            <p:txEl>
                                              <p:pRg st="0" end="0"/>
                                            </p:txEl>
                                          </p:spTgt>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14">
                                            <p:txEl>
                                              <p:pRg st="1" end="1"/>
                                            </p:txEl>
                                          </p:spTgt>
                                        </p:tgtEl>
                                      </p:cBhvr>
                                    </p:animEffect>
                                    <p:set>
                                      <p:cBhvr>
                                        <p:cTn id="166" dur="1" fill="hold">
                                          <p:stCondLst>
                                            <p:cond delay="499"/>
                                          </p:stCondLst>
                                        </p:cTn>
                                        <p:tgtEl>
                                          <p:spTgt spid="14">
                                            <p:txEl>
                                              <p:pRg st="1" end="1"/>
                                            </p:txEl>
                                          </p:spTgt>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14">
                                            <p:txEl>
                                              <p:pRg st="2" end="2"/>
                                            </p:txEl>
                                          </p:spTgt>
                                        </p:tgtEl>
                                      </p:cBhvr>
                                    </p:animEffect>
                                    <p:set>
                                      <p:cBhvr>
                                        <p:cTn id="169" dur="1" fill="hold">
                                          <p:stCondLst>
                                            <p:cond delay="499"/>
                                          </p:stCondLst>
                                        </p:cTn>
                                        <p:tgtEl>
                                          <p:spTgt spid="14">
                                            <p:txEl>
                                              <p:pRg st="2" end="2"/>
                                            </p:txEl>
                                          </p:spTgt>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14">
                                            <p:txEl>
                                              <p:pRg st="3" end="3"/>
                                            </p:txEl>
                                          </p:spTgt>
                                        </p:tgtEl>
                                      </p:cBhvr>
                                    </p:animEffect>
                                    <p:set>
                                      <p:cBhvr>
                                        <p:cTn id="172" dur="1" fill="hold">
                                          <p:stCondLst>
                                            <p:cond delay="499"/>
                                          </p:stCondLst>
                                        </p:cTn>
                                        <p:tgtEl>
                                          <p:spTgt spid="14">
                                            <p:txEl>
                                              <p:pRg st="3" end="3"/>
                                            </p:txEl>
                                          </p:spTgt>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14">
                                            <p:bg/>
                                          </p:spTgt>
                                        </p:tgtEl>
                                      </p:cBhvr>
                                    </p:animEffect>
                                    <p:set>
                                      <p:cBhvr>
                                        <p:cTn id="175" dur="1" fill="hold">
                                          <p:stCondLst>
                                            <p:cond delay="499"/>
                                          </p:stCondLst>
                                        </p:cTn>
                                        <p:tgtEl>
                                          <p:spTgt spid="14">
                                            <p:bg/>
                                          </p:spTgt>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10"/>
                                        </p:tgtEl>
                                      </p:cBhvr>
                                    </p:animEffect>
                                    <p:set>
                                      <p:cBhvr>
                                        <p:cTn id="178" dur="1" fill="hold">
                                          <p:stCondLst>
                                            <p:cond delay="499"/>
                                          </p:stCondLst>
                                        </p:cTn>
                                        <p:tgtEl>
                                          <p:spTgt spid="10"/>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18"/>
                                        </p:tgtEl>
                                      </p:cBhvr>
                                    </p:animEffect>
                                    <p:set>
                                      <p:cBhvr>
                                        <p:cTn id="181" dur="1" fill="hold">
                                          <p:stCondLst>
                                            <p:cond delay="499"/>
                                          </p:stCondLst>
                                        </p:cTn>
                                        <p:tgtEl>
                                          <p:spTgt spid="18"/>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19"/>
                                        </p:tgtEl>
                                      </p:cBhvr>
                                    </p:animEffect>
                                    <p:set>
                                      <p:cBhvr>
                                        <p:cTn id="184" dur="1" fill="hold">
                                          <p:stCondLst>
                                            <p:cond delay="499"/>
                                          </p:stCondLst>
                                        </p:cTn>
                                        <p:tgtEl>
                                          <p:spTgt spid="19"/>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grpId="0" nodeType="clickEffect">
                                  <p:stCondLst>
                                    <p:cond delay="0"/>
                                  </p:stCondLst>
                                  <p:childTnLst>
                                    <p:set>
                                      <p:cBhvr>
                                        <p:cTn id="188" dur="1" fill="hold">
                                          <p:stCondLst>
                                            <p:cond delay="0"/>
                                          </p:stCondLst>
                                        </p:cTn>
                                        <p:tgtEl>
                                          <p:spTgt spid="20">
                                            <p:bg/>
                                          </p:spTgt>
                                        </p:tgtEl>
                                        <p:attrNameLst>
                                          <p:attrName>style.visibility</p:attrName>
                                        </p:attrNameLst>
                                      </p:cBhvr>
                                      <p:to>
                                        <p:strVal val="visible"/>
                                      </p:to>
                                    </p:set>
                                    <p:animEffect transition="in" filter="wipe(left)">
                                      <p:cBhvr>
                                        <p:cTn id="189" dur="750"/>
                                        <p:tgtEl>
                                          <p:spTgt spid="20">
                                            <p:bg/>
                                          </p:spTgt>
                                        </p:tgtEl>
                                      </p:cBhvr>
                                    </p:animEffect>
                                  </p:childTnLst>
                                </p:cTn>
                              </p:par>
                            </p:childTnLst>
                          </p:cTn>
                        </p:par>
                        <p:par>
                          <p:cTn id="190" fill="hold">
                            <p:stCondLst>
                              <p:cond delay="750"/>
                            </p:stCondLst>
                            <p:childTnLst>
                              <p:par>
                                <p:cTn id="191" presetID="22" presetClass="entr" presetSubtype="8" fill="hold" grpId="0" nodeType="afterEffect">
                                  <p:stCondLst>
                                    <p:cond delay="0"/>
                                  </p:stCondLst>
                                  <p:childTnLst>
                                    <p:set>
                                      <p:cBhvr>
                                        <p:cTn id="192" dur="1" fill="hold">
                                          <p:stCondLst>
                                            <p:cond delay="0"/>
                                          </p:stCondLst>
                                        </p:cTn>
                                        <p:tgtEl>
                                          <p:spTgt spid="20">
                                            <p:txEl>
                                              <p:pRg st="0" end="0"/>
                                            </p:txEl>
                                          </p:spTgt>
                                        </p:tgtEl>
                                        <p:attrNameLst>
                                          <p:attrName>style.visibility</p:attrName>
                                        </p:attrNameLst>
                                      </p:cBhvr>
                                      <p:to>
                                        <p:strVal val="visible"/>
                                      </p:to>
                                    </p:set>
                                    <p:animEffect transition="in" filter="wipe(left)">
                                      <p:cBhvr>
                                        <p:cTn id="193" dur="750"/>
                                        <p:tgtEl>
                                          <p:spTgt spid="20">
                                            <p:txEl>
                                              <p:pRg st="0" end="0"/>
                                            </p:txEl>
                                          </p:spTgt>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xit" presetSubtype="0" fill="hold" nodeType="clickEffect">
                                  <p:stCondLst>
                                    <p:cond delay="0"/>
                                  </p:stCondLst>
                                  <p:childTnLst>
                                    <p:animEffect transition="out" filter="fade">
                                      <p:cBhvr>
                                        <p:cTn id="197" dur="500"/>
                                        <p:tgtEl>
                                          <p:spTgt spid="5"/>
                                        </p:tgtEl>
                                      </p:cBhvr>
                                    </p:animEffect>
                                    <p:set>
                                      <p:cBhvr>
                                        <p:cTn id="198" dur="1" fill="hold">
                                          <p:stCondLst>
                                            <p:cond delay="499"/>
                                          </p:stCondLst>
                                        </p:cTn>
                                        <p:tgtEl>
                                          <p:spTgt spid="5"/>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31" presetClass="entr" presetSubtype="0" fill="hold" nodeType="clickEffect">
                                  <p:stCondLst>
                                    <p:cond delay="0"/>
                                  </p:stCondLst>
                                  <p:childTnLst>
                                    <p:set>
                                      <p:cBhvr>
                                        <p:cTn id="202" dur="1" fill="hold">
                                          <p:stCondLst>
                                            <p:cond delay="0"/>
                                          </p:stCondLst>
                                        </p:cTn>
                                        <p:tgtEl>
                                          <p:spTgt spid="6"/>
                                        </p:tgtEl>
                                        <p:attrNameLst>
                                          <p:attrName>style.visibility</p:attrName>
                                        </p:attrNameLst>
                                      </p:cBhvr>
                                      <p:to>
                                        <p:strVal val="visible"/>
                                      </p:to>
                                    </p:set>
                                    <p:anim calcmode="lin" valueType="num">
                                      <p:cBhvr>
                                        <p:cTn id="203" dur="1000" fill="hold"/>
                                        <p:tgtEl>
                                          <p:spTgt spid="6"/>
                                        </p:tgtEl>
                                        <p:attrNameLst>
                                          <p:attrName>ppt_w</p:attrName>
                                        </p:attrNameLst>
                                      </p:cBhvr>
                                      <p:tavLst>
                                        <p:tav tm="0">
                                          <p:val>
                                            <p:fltVal val="0"/>
                                          </p:val>
                                        </p:tav>
                                        <p:tav tm="100000">
                                          <p:val>
                                            <p:strVal val="#ppt_w"/>
                                          </p:val>
                                        </p:tav>
                                      </p:tavLst>
                                    </p:anim>
                                    <p:anim calcmode="lin" valueType="num">
                                      <p:cBhvr>
                                        <p:cTn id="204" dur="1000" fill="hold"/>
                                        <p:tgtEl>
                                          <p:spTgt spid="6"/>
                                        </p:tgtEl>
                                        <p:attrNameLst>
                                          <p:attrName>ppt_h</p:attrName>
                                        </p:attrNameLst>
                                      </p:cBhvr>
                                      <p:tavLst>
                                        <p:tav tm="0">
                                          <p:val>
                                            <p:fltVal val="0"/>
                                          </p:val>
                                        </p:tav>
                                        <p:tav tm="100000">
                                          <p:val>
                                            <p:strVal val="#ppt_h"/>
                                          </p:val>
                                        </p:tav>
                                      </p:tavLst>
                                    </p:anim>
                                    <p:anim calcmode="lin" valueType="num">
                                      <p:cBhvr>
                                        <p:cTn id="205" dur="1000" fill="hold"/>
                                        <p:tgtEl>
                                          <p:spTgt spid="6"/>
                                        </p:tgtEl>
                                        <p:attrNameLst>
                                          <p:attrName>style.rotation</p:attrName>
                                        </p:attrNameLst>
                                      </p:cBhvr>
                                      <p:tavLst>
                                        <p:tav tm="0">
                                          <p:val>
                                            <p:fltVal val="90"/>
                                          </p:val>
                                        </p:tav>
                                        <p:tav tm="100000">
                                          <p:val>
                                            <p:fltVal val="0"/>
                                          </p:val>
                                        </p:tav>
                                      </p:tavLst>
                                    </p:anim>
                                    <p:animEffect transition="in" filter="fade">
                                      <p:cBhvr>
                                        <p:cTn id="206" dur="1000"/>
                                        <p:tgtEl>
                                          <p:spTgt spid="6"/>
                                        </p:tgtEl>
                                      </p:cBhvr>
                                    </p:animEffect>
                                  </p:childTnLst>
                                </p:cTn>
                              </p:par>
                            </p:childTnLst>
                          </p:cTn>
                        </p:par>
                        <p:par>
                          <p:cTn id="207" fill="hold">
                            <p:stCondLst>
                              <p:cond delay="1000"/>
                            </p:stCondLst>
                            <p:childTnLst>
                              <p:par>
                                <p:cTn id="208" presetID="22" presetClass="entr" presetSubtype="8" fill="hold" grpId="0" nodeType="afterEffect">
                                  <p:stCondLst>
                                    <p:cond delay="0"/>
                                  </p:stCondLst>
                                  <p:childTnLst>
                                    <p:set>
                                      <p:cBhvr>
                                        <p:cTn id="209" dur="1" fill="hold">
                                          <p:stCondLst>
                                            <p:cond delay="0"/>
                                          </p:stCondLst>
                                        </p:cTn>
                                        <p:tgtEl>
                                          <p:spTgt spid="23"/>
                                        </p:tgtEl>
                                        <p:attrNameLst>
                                          <p:attrName>style.visibility</p:attrName>
                                        </p:attrNameLst>
                                      </p:cBhvr>
                                      <p:to>
                                        <p:strVal val="visible"/>
                                      </p:to>
                                    </p:set>
                                    <p:animEffect transition="in" filter="wipe(left)">
                                      <p:cBhvr>
                                        <p:cTn id="210" dur="500"/>
                                        <p:tgtEl>
                                          <p:spTgt spid="23"/>
                                        </p:tgtEl>
                                      </p:cBhvr>
                                    </p:animEffect>
                                  </p:childTnLst>
                                </p:cTn>
                              </p:par>
                            </p:childTnLst>
                          </p:cTn>
                        </p:par>
                      </p:childTnLst>
                    </p:cTn>
                  </p:par>
                  <p:par>
                    <p:cTn id="211" fill="hold">
                      <p:stCondLst>
                        <p:cond delay="indefinite"/>
                      </p:stCondLst>
                      <p:childTnLst>
                        <p:par>
                          <p:cTn id="212" fill="hold">
                            <p:stCondLst>
                              <p:cond delay="0"/>
                            </p:stCondLst>
                            <p:childTnLst>
                              <p:par>
                                <p:cTn id="213" presetID="53" presetClass="entr" presetSubtype="16" fill="hold" nodeType="clickEffect">
                                  <p:stCondLst>
                                    <p:cond delay="0"/>
                                  </p:stCondLst>
                                  <p:childTnLst>
                                    <p:set>
                                      <p:cBhvr>
                                        <p:cTn id="214" dur="1" fill="hold">
                                          <p:stCondLst>
                                            <p:cond delay="0"/>
                                          </p:stCondLst>
                                        </p:cTn>
                                        <p:tgtEl>
                                          <p:spTgt spid="4098"/>
                                        </p:tgtEl>
                                        <p:attrNameLst>
                                          <p:attrName>style.visibility</p:attrName>
                                        </p:attrNameLst>
                                      </p:cBhvr>
                                      <p:to>
                                        <p:strVal val="visible"/>
                                      </p:to>
                                    </p:set>
                                    <p:anim calcmode="lin" valueType="num">
                                      <p:cBhvr>
                                        <p:cTn id="215" dur="750" fill="hold"/>
                                        <p:tgtEl>
                                          <p:spTgt spid="4098"/>
                                        </p:tgtEl>
                                        <p:attrNameLst>
                                          <p:attrName>ppt_w</p:attrName>
                                        </p:attrNameLst>
                                      </p:cBhvr>
                                      <p:tavLst>
                                        <p:tav tm="0">
                                          <p:val>
                                            <p:fltVal val="0"/>
                                          </p:val>
                                        </p:tav>
                                        <p:tav tm="100000">
                                          <p:val>
                                            <p:strVal val="#ppt_w"/>
                                          </p:val>
                                        </p:tav>
                                      </p:tavLst>
                                    </p:anim>
                                    <p:anim calcmode="lin" valueType="num">
                                      <p:cBhvr>
                                        <p:cTn id="216" dur="750" fill="hold"/>
                                        <p:tgtEl>
                                          <p:spTgt spid="4098"/>
                                        </p:tgtEl>
                                        <p:attrNameLst>
                                          <p:attrName>ppt_h</p:attrName>
                                        </p:attrNameLst>
                                      </p:cBhvr>
                                      <p:tavLst>
                                        <p:tav tm="0">
                                          <p:val>
                                            <p:fltVal val="0"/>
                                          </p:val>
                                        </p:tav>
                                        <p:tav tm="100000">
                                          <p:val>
                                            <p:strVal val="#ppt_h"/>
                                          </p:val>
                                        </p:tav>
                                      </p:tavLst>
                                    </p:anim>
                                    <p:animEffect transition="in" filter="fade">
                                      <p:cBhvr>
                                        <p:cTn id="217" dur="750"/>
                                        <p:tgtEl>
                                          <p:spTgt spid="4098"/>
                                        </p:tgtEl>
                                      </p:cBhvr>
                                    </p:animEffect>
                                  </p:childTnLst>
                                </p:cTn>
                              </p:par>
                            </p:childTnLst>
                          </p:cTn>
                        </p:par>
                        <p:par>
                          <p:cTn id="218" fill="hold">
                            <p:stCondLst>
                              <p:cond delay="750"/>
                            </p:stCondLst>
                            <p:childTnLst>
                              <p:par>
                                <p:cTn id="219" presetID="22" presetClass="entr" presetSubtype="8" fill="hold" grpId="0" nodeType="afterEffect">
                                  <p:stCondLst>
                                    <p:cond delay="0"/>
                                  </p:stCondLst>
                                  <p:childTnLst>
                                    <p:set>
                                      <p:cBhvr>
                                        <p:cTn id="220" dur="1" fill="hold">
                                          <p:stCondLst>
                                            <p:cond delay="0"/>
                                          </p:stCondLst>
                                        </p:cTn>
                                        <p:tgtEl>
                                          <p:spTgt spid="12"/>
                                        </p:tgtEl>
                                        <p:attrNameLst>
                                          <p:attrName>style.visibility</p:attrName>
                                        </p:attrNameLst>
                                      </p:cBhvr>
                                      <p:to>
                                        <p:strVal val="visible"/>
                                      </p:to>
                                    </p:set>
                                    <p:animEffect transition="in" filter="wipe(left)">
                                      <p:cBhvr>
                                        <p:cTn id="221" dur="500"/>
                                        <p:tgtEl>
                                          <p:spTgt spid="12"/>
                                        </p:tgtEl>
                                      </p:cBhvr>
                                    </p:animEffect>
                                  </p:childTnLst>
                                </p:cTn>
                              </p:par>
                            </p:childTnLst>
                          </p:cTn>
                        </p:par>
                      </p:childTnLst>
                    </p:cTn>
                  </p:par>
                  <p:par>
                    <p:cTn id="222" fill="hold">
                      <p:stCondLst>
                        <p:cond delay="indefinite"/>
                      </p:stCondLst>
                      <p:childTnLst>
                        <p:par>
                          <p:cTn id="223" fill="hold">
                            <p:stCondLst>
                              <p:cond delay="0"/>
                            </p:stCondLst>
                            <p:childTnLst>
                              <p:par>
                                <p:cTn id="224" presetID="53" presetClass="entr" presetSubtype="16" fill="hold" nodeType="clickEffect">
                                  <p:stCondLst>
                                    <p:cond delay="0"/>
                                  </p:stCondLst>
                                  <p:childTnLst>
                                    <p:set>
                                      <p:cBhvr>
                                        <p:cTn id="225" dur="1" fill="hold">
                                          <p:stCondLst>
                                            <p:cond delay="0"/>
                                          </p:stCondLst>
                                        </p:cTn>
                                        <p:tgtEl>
                                          <p:spTgt spid="4100"/>
                                        </p:tgtEl>
                                        <p:attrNameLst>
                                          <p:attrName>style.visibility</p:attrName>
                                        </p:attrNameLst>
                                      </p:cBhvr>
                                      <p:to>
                                        <p:strVal val="visible"/>
                                      </p:to>
                                    </p:set>
                                    <p:anim calcmode="lin" valueType="num">
                                      <p:cBhvr>
                                        <p:cTn id="226" dur="750" fill="hold"/>
                                        <p:tgtEl>
                                          <p:spTgt spid="4100"/>
                                        </p:tgtEl>
                                        <p:attrNameLst>
                                          <p:attrName>ppt_w</p:attrName>
                                        </p:attrNameLst>
                                      </p:cBhvr>
                                      <p:tavLst>
                                        <p:tav tm="0">
                                          <p:val>
                                            <p:fltVal val="0"/>
                                          </p:val>
                                        </p:tav>
                                        <p:tav tm="100000">
                                          <p:val>
                                            <p:strVal val="#ppt_w"/>
                                          </p:val>
                                        </p:tav>
                                      </p:tavLst>
                                    </p:anim>
                                    <p:anim calcmode="lin" valueType="num">
                                      <p:cBhvr>
                                        <p:cTn id="227" dur="750" fill="hold"/>
                                        <p:tgtEl>
                                          <p:spTgt spid="4100"/>
                                        </p:tgtEl>
                                        <p:attrNameLst>
                                          <p:attrName>ppt_h</p:attrName>
                                        </p:attrNameLst>
                                      </p:cBhvr>
                                      <p:tavLst>
                                        <p:tav tm="0">
                                          <p:val>
                                            <p:fltVal val="0"/>
                                          </p:val>
                                        </p:tav>
                                        <p:tav tm="100000">
                                          <p:val>
                                            <p:strVal val="#ppt_h"/>
                                          </p:val>
                                        </p:tav>
                                      </p:tavLst>
                                    </p:anim>
                                    <p:animEffect transition="in" filter="fade">
                                      <p:cBhvr>
                                        <p:cTn id="228" dur="750"/>
                                        <p:tgtEl>
                                          <p:spTgt spid="4100"/>
                                        </p:tgtEl>
                                      </p:cBhvr>
                                    </p:animEffect>
                                  </p:childTnLst>
                                </p:cTn>
                              </p:par>
                            </p:childTnLst>
                          </p:cTn>
                        </p:par>
                        <p:par>
                          <p:cTn id="229" fill="hold">
                            <p:stCondLst>
                              <p:cond delay="750"/>
                            </p:stCondLst>
                            <p:childTnLst>
                              <p:par>
                                <p:cTn id="230" presetID="22" presetClass="entr" presetSubtype="8" fill="hold" grpId="0" nodeType="afterEffect">
                                  <p:stCondLst>
                                    <p:cond delay="0"/>
                                  </p:stCondLst>
                                  <p:childTnLst>
                                    <p:set>
                                      <p:cBhvr>
                                        <p:cTn id="231" dur="1" fill="hold">
                                          <p:stCondLst>
                                            <p:cond delay="0"/>
                                          </p:stCondLst>
                                        </p:cTn>
                                        <p:tgtEl>
                                          <p:spTgt spid="22"/>
                                        </p:tgtEl>
                                        <p:attrNameLst>
                                          <p:attrName>style.visibility</p:attrName>
                                        </p:attrNameLst>
                                      </p:cBhvr>
                                      <p:to>
                                        <p:strVal val="visible"/>
                                      </p:to>
                                    </p:set>
                                    <p:animEffect transition="in" filter="wipe(left)">
                                      <p:cBhvr>
                                        <p:cTn id="232" dur="500"/>
                                        <p:tgtEl>
                                          <p:spTgt spid="22"/>
                                        </p:tgtEl>
                                      </p:cBhvr>
                                    </p:animEffect>
                                  </p:childTnLst>
                                </p:cTn>
                              </p:par>
                            </p:childTnLst>
                          </p:cTn>
                        </p:par>
                      </p:childTnLst>
                    </p:cTn>
                  </p:par>
                  <p:par>
                    <p:cTn id="233" fill="hold">
                      <p:stCondLst>
                        <p:cond delay="indefinite"/>
                      </p:stCondLst>
                      <p:childTnLst>
                        <p:par>
                          <p:cTn id="234" fill="hold">
                            <p:stCondLst>
                              <p:cond delay="0"/>
                            </p:stCondLst>
                            <p:childTnLst>
                              <p:par>
                                <p:cTn id="235" presetID="22" presetClass="entr" presetSubtype="8" fill="hold" grpId="0" nodeType="clickEffect">
                                  <p:stCondLst>
                                    <p:cond delay="0"/>
                                  </p:stCondLst>
                                  <p:childTnLst>
                                    <p:set>
                                      <p:cBhvr>
                                        <p:cTn id="236" dur="1" fill="hold">
                                          <p:stCondLst>
                                            <p:cond delay="0"/>
                                          </p:stCondLst>
                                        </p:cTn>
                                        <p:tgtEl>
                                          <p:spTgt spid="24"/>
                                        </p:tgtEl>
                                        <p:attrNameLst>
                                          <p:attrName>style.visibility</p:attrName>
                                        </p:attrNameLst>
                                      </p:cBhvr>
                                      <p:to>
                                        <p:strVal val="visible"/>
                                      </p:to>
                                    </p:set>
                                    <p:animEffect transition="in" filter="wipe(left)">
                                      <p:cBhvr>
                                        <p:cTn id="237" dur="750"/>
                                        <p:tgtEl>
                                          <p:spTgt spid="24"/>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8" fill="hold" grpId="0" nodeType="clickEffect">
                                  <p:stCondLst>
                                    <p:cond delay="0"/>
                                  </p:stCondLst>
                                  <p:childTnLst>
                                    <p:set>
                                      <p:cBhvr>
                                        <p:cTn id="241" dur="1" fill="hold">
                                          <p:stCondLst>
                                            <p:cond delay="0"/>
                                          </p:stCondLst>
                                        </p:cTn>
                                        <p:tgtEl>
                                          <p:spTgt spid="25"/>
                                        </p:tgtEl>
                                        <p:attrNameLst>
                                          <p:attrName>style.visibility</p:attrName>
                                        </p:attrNameLst>
                                      </p:cBhvr>
                                      <p:to>
                                        <p:strVal val="visible"/>
                                      </p:to>
                                    </p:set>
                                    <p:animEffect transition="in" filter="wipe(left)">
                                      <p:cBhvr>
                                        <p:cTn id="242" dur="750"/>
                                        <p:tgtEl>
                                          <p:spTgt spid="25"/>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8" fill="hold" grpId="0" nodeType="clickEffect">
                                  <p:stCondLst>
                                    <p:cond delay="0"/>
                                  </p:stCondLst>
                                  <p:childTnLst>
                                    <p:set>
                                      <p:cBhvr>
                                        <p:cTn id="246" dur="1" fill="hold">
                                          <p:stCondLst>
                                            <p:cond delay="0"/>
                                          </p:stCondLst>
                                        </p:cTn>
                                        <p:tgtEl>
                                          <p:spTgt spid="26"/>
                                        </p:tgtEl>
                                        <p:attrNameLst>
                                          <p:attrName>style.visibility</p:attrName>
                                        </p:attrNameLst>
                                      </p:cBhvr>
                                      <p:to>
                                        <p:strVal val="visible"/>
                                      </p:to>
                                    </p:set>
                                    <p:animEffect transition="in" filter="wipe(left)">
                                      <p:cBhvr>
                                        <p:cTn id="24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nimBg="1"/>
      <p:bldP spid="14" grpId="1" uiExpand="1" build="allAtOnce" animBg="1"/>
      <p:bldP spid="2" grpId="0"/>
      <p:bldP spid="3" grpId="0" animBg="1"/>
      <p:bldP spid="3" grpId="1" animBg="1"/>
      <p:bldP spid="4" grpId="0" animBg="1"/>
      <p:bldP spid="4" grpId="1" animBg="1"/>
      <p:bldP spid="11" grpId="0" animBg="1"/>
      <p:bldP spid="11" grpId="1" animBg="1"/>
      <p:bldP spid="10" grpId="0"/>
      <p:bldP spid="10" grpId="1"/>
      <p:bldP spid="18" grpId="0"/>
      <p:bldP spid="18" grpId="1"/>
      <p:bldP spid="19" grpId="0"/>
      <p:bldP spid="19" grpId="1"/>
      <p:bldP spid="20" grpId="0" build="p" animBg="1"/>
      <p:bldP spid="12" grpId="0" animBg="1"/>
      <p:bldP spid="9" grpId="0" animBg="1"/>
      <p:bldP spid="9" grpId="2" animBg="1"/>
      <p:bldP spid="22" grpId="0" animBg="1"/>
      <p:bldP spid="23" grpId="0" animBg="1"/>
      <p:bldP spid="24" grpId="0" animBg="1"/>
      <p:bldP spid="25" grpId="0" animBg="1"/>
      <p:bldP spid="26" grpId="0" animBg="1"/>
      <p:bldP spid="8" grpId="0" uiExpand="1" build="p" animBg="1"/>
      <p:bldP spid="8" grpId="1"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4307540" y="1046440"/>
            <a:ext cx="4716000" cy="892552"/>
          </a:xfrm>
          <a:prstGeom prst="rect">
            <a:avLst/>
          </a:prstGeom>
          <a:solidFill>
            <a:schemeClr val="bg2">
              <a:alpha val="38000"/>
            </a:schemeClr>
          </a:solidFill>
        </p:spPr>
        <p:txBody>
          <a:bodyPr wrap="square" rtlCol="0">
            <a:spAutoFit/>
          </a:bodyPr>
          <a:lstStyle/>
          <a:p>
            <a:pPr algn="just"/>
            <a:r>
              <a:rPr lang="fr-FR" sz="1300" b="1" u="sng" cap="small" dirty="0" smtClean="0">
                <a:latin typeface="Tw Cen MT" pitchFamily="34" charset="0"/>
              </a:rPr>
              <a:t>Question</a:t>
            </a:r>
            <a:r>
              <a:rPr lang="fr-FR" sz="1300" b="1" dirty="0" smtClean="0">
                <a:latin typeface="Tw Cen MT" pitchFamily="34" charset="0"/>
              </a:rPr>
              <a:t> : comment la femme est-elle considérée dans la société nigériane ?</a:t>
            </a:r>
          </a:p>
          <a:p>
            <a:pPr algn="just"/>
            <a:r>
              <a:rPr lang="fr-FR" sz="1300" b="1" dirty="0" smtClean="0">
                <a:solidFill>
                  <a:schemeClr val="accent2">
                    <a:lumMod val="50000"/>
                  </a:schemeClr>
                </a:solidFill>
                <a:latin typeface="Tw Cen MT" pitchFamily="34" charset="0"/>
              </a:rPr>
              <a:t>Elle est effacée, soumise à l’homme, peu reconnue dans le domaine professionnel</a:t>
            </a:r>
          </a:p>
        </p:txBody>
      </p:sp>
      <p:sp>
        <p:nvSpPr>
          <p:cNvPr id="17" name="ZoneTexte 16"/>
          <p:cNvSpPr txBox="1"/>
          <p:nvPr/>
        </p:nvSpPr>
        <p:spPr>
          <a:xfrm>
            <a:off x="4323123" y="1046440"/>
            <a:ext cx="4716000" cy="1292662"/>
          </a:xfrm>
          <a:prstGeom prst="rect">
            <a:avLst/>
          </a:prstGeom>
          <a:solidFill>
            <a:schemeClr val="bg2">
              <a:alpha val="38000"/>
            </a:schemeClr>
          </a:solidFill>
        </p:spPr>
        <p:txBody>
          <a:bodyPr wrap="square" rtlCol="0">
            <a:spAutoFit/>
          </a:bodyPr>
          <a:lstStyle/>
          <a:p>
            <a:pPr algn="just"/>
            <a:r>
              <a:rPr lang="fr-FR" sz="1300" b="1" u="sng" cap="small" dirty="0" smtClean="0">
                <a:latin typeface="Tw Cen MT" pitchFamily="34" charset="0"/>
              </a:rPr>
              <a:t>Question</a:t>
            </a:r>
            <a:r>
              <a:rPr lang="fr-FR" sz="1300" b="1" dirty="0" smtClean="0">
                <a:latin typeface="Tw Cen MT" pitchFamily="34" charset="0"/>
              </a:rPr>
              <a:t> : Quelle est la situation du secteur éducatif au Nigéria ? Pourquoi est-ce un problème ?</a:t>
            </a:r>
            <a:endParaRPr lang="fr-FR" sz="1300" b="1" dirty="0" smtClean="0">
              <a:solidFill>
                <a:schemeClr val="accent2">
                  <a:lumMod val="50000"/>
                </a:schemeClr>
              </a:solidFill>
              <a:latin typeface="Tw Cen MT" pitchFamily="34" charset="0"/>
            </a:endParaRPr>
          </a:p>
          <a:p>
            <a:pPr algn="just"/>
            <a:r>
              <a:rPr lang="fr-FR" sz="1300" b="1" dirty="0" smtClean="0">
                <a:solidFill>
                  <a:schemeClr val="accent2">
                    <a:lumMod val="50000"/>
                  </a:schemeClr>
                </a:solidFill>
                <a:latin typeface="Tw Cen MT" pitchFamily="34" charset="0"/>
              </a:rPr>
              <a:t>Dans les années 2010, les dépenses dans l’éducation ont baissé. Or, le Nigéria a une part importante d’enfants non scolarisés (12% du total mondial). Ce problème touchera avant tout la population la plus pauvre et les régions les plus reculées. </a:t>
            </a:r>
          </a:p>
        </p:txBody>
      </p:sp>
      <p:sp>
        <p:nvSpPr>
          <p:cNvPr id="2" name="Rectangle 1"/>
          <p:cNvSpPr/>
          <p:nvPr/>
        </p:nvSpPr>
        <p:spPr>
          <a:xfrm>
            <a:off x="0" y="0"/>
            <a:ext cx="9144000" cy="523220"/>
          </a:xfrm>
          <a:prstGeom prst="rect">
            <a:avLst/>
          </a:prstGeom>
        </p:spPr>
        <p:txBody>
          <a:bodyPr wrap="square">
            <a:spAutoFit/>
          </a:bodyPr>
          <a:lstStyle/>
          <a:p>
            <a:pPr algn="r"/>
            <a:r>
              <a:rPr lang="fr-FR" sz="28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II. </a:t>
            </a:r>
            <a:r>
              <a:rPr lang="fr-FR" sz="2800" dirty="0">
                <a:solidFill>
                  <a:schemeClr val="bg2">
                    <a:lumMod val="25000"/>
                  </a:schemeClr>
                </a:solidFill>
                <a:effectLst>
                  <a:outerShdw blurRad="38100" dist="38100" dir="2700000" algn="tl">
                    <a:srgbClr val="000000">
                      <a:alpha val="43137"/>
                    </a:srgbClr>
                  </a:outerShdw>
                </a:effectLst>
                <a:latin typeface="handwriting-draft_free-version" pitchFamily="2" charset="0"/>
              </a:rPr>
              <a:t>S</a:t>
            </a:r>
            <a:r>
              <a:rPr lang="fr-FR" sz="28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colariser les filles au Nigeria, un </a:t>
            </a:r>
            <a:r>
              <a:rPr lang="fr-FR" sz="2800" dirty="0" err="1"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defi</a:t>
            </a:r>
            <a:endParaRPr lang="fr-FR" sz="28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154078" y="2366379"/>
            <a:ext cx="3981101" cy="4011392"/>
          </a:xfrm>
          <a:prstGeom prst="rect">
            <a:avLst/>
          </a:prstGeom>
          <a:noFill/>
          <a:ln>
            <a:solidFill>
              <a:schemeClr val="tx1"/>
            </a:solidFill>
          </a:ln>
        </p:spPr>
      </p:pic>
      <p:pic>
        <p:nvPicPr>
          <p:cNvPr id="3077" name="Picture 5" descr="http://www.leblogducommunicant2-0.com/wp-content/uploads/2015/01/Nigeria-Carte-Boko-Har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1501" y="2233401"/>
            <a:ext cx="4716000" cy="35391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169644" y="523220"/>
            <a:ext cx="3965535" cy="1692771"/>
          </a:xfrm>
          <a:prstGeom prst="rect">
            <a:avLst/>
          </a:prstGeom>
          <a:solidFill>
            <a:schemeClr val="bg2">
              <a:alpha val="38000"/>
            </a:schemeClr>
          </a:solidFill>
        </p:spPr>
        <p:txBody>
          <a:bodyPr wrap="square" rtlCol="0">
            <a:spAutoFit/>
          </a:bodyPr>
          <a:lstStyle/>
          <a:p>
            <a:pPr algn="just"/>
            <a:r>
              <a:rPr lang="fr-FR" sz="1300" b="1" u="sng" cap="small" dirty="0" smtClean="0">
                <a:latin typeface="Tw Cen MT" pitchFamily="34" charset="0"/>
              </a:rPr>
              <a:t>Question</a:t>
            </a:r>
            <a:r>
              <a:rPr lang="fr-FR" sz="1300" b="1" dirty="0" smtClean="0">
                <a:latin typeface="Tw Cen MT" pitchFamily="34" charset="0"/>
              </a:rPr>
              <a:t> : Que nous montre le graphique ci-dessous sur la scolarisation des filles au Nigéria ?</a:t>
            </a:r>
          </a:p>
          <a:p>
            <a:pPr marL="285750" indent="-285750" algn="just">
              <a:buFont typeface="Wingdings" pitchFamily="2" charset="2"/>
              <a:buChar char="ü"/>
            </a:pPr>
            <a:r>
              <a:rPr lang="fr-FR" sz="1300" b="1" dirty="0" smtClean="0">
                <a:solidFill>
                  <a:schemeClr val="accent2">
                    <a:lumMod val="50000"/>
                  </a:schemeClr>
                </a:solidFill>
                <a:latin typeface="Tw Cen MT" pitchFamily="34" charset="0"/>
              </a:rPr>
              <a:t>Les filles sont moins scolarisées que les garçons</a:t>
            </a:r>
          </a:p>
          <a:p>
            <a:pPr marL="285750" indent="-285750" algn="just">
              <a:buFont typeface="Wingdings" pitchFamily="2" charset="2"/>
              <a:buChar char="ü"/>
            </a:pPr>
            <a:r>
              <a:rPr lang="fr-FR" sz="1300" b="1" dirty="0" smtClean="0">
                <a:solidFill>
                  <a:schemeClr val="accent2">
                    <a:lumMod val="50000"/>
                  </a:schemeClr>
                </a:solidFill>
                <a:latin typeface="Tw Cen MT" pitchFamily="34" charset="0"/>
              </a:rPr>
              <a:t>Le taux de non scolarisation des filles augmente entre 2006 et 2010</a:t>
            </a:r>
          </a:p>
          <a:p>
            <a:pPr marL="285750" indent="-285750" algn="just">
              <a:buFont typeface="Wingdings" pitchFamily="2" charset="2"/>
              <a:buChar char="ü"/>
            </a:pPr>
            <a:r>
              <a:rPr lang="fr-FR" sz="1300" b="1" dirty="0" smtClean="0">
                <a:solidFill>
                  <a:schemeClr val="accent2">
                    <a:lumMod val="50000"/>
                  </a:schemeClr>
                </a:solidFill>
                <a:latin typeface="Tw Cen MT" pitchFamily="34" charset="0"/>
              </a:rPr>
              <a:t>Ce taux est important : en 2010, près de 40% des filles n’allaient pas à l’école (4 sur 10)</a:t>
            </a:r>
          </a:p>
          <a:p>
            <a:pPr marL="285750" indent="-285750" algn="just">
              <a:buFont typeface="Wingdings" pitchFamily="2" charset="2"/>
              <a:buChar char="ü"/>
            </a:pPr>
            <a:r>
              <a:rPr lang="fr-FR" sz="1300" b="1" u="sng" dirty="0" smtClean="0">
                <a:solidFill>
                  <a:schemeClr val="accent2">
                    <a:lumMod val="50000"/>
                  </a:schemeClr>
                </a:solidFill>
                <a:latin typeface="Tw Cen MT" pitchFamily="34" charset="0"/>
              </a:rPr>
              <a:t>Remarque</a:t>
            </a:r>
            <a:r>
              <a:rPr lang="fr-FR" sz="1300" b="1" dirty="0" smtClean="0">
                <a:solidFill>
                  <a:schemeClr val="accent2">
                    <a:lumMod val="50000"/>
                  </a:schemeClr>
                </a:solidFill>
                <a:latin typeface="Tw Cen MT" pitchFamily="34" charset="0"/>
              </a:rPr>
              <a:t> : Il n’y a pas de données après 2010</a:t>
            </a:r>
            <a:endParaRPr lang="fr-FR" sz="1300" b="1" dirty="0">
              <a:solidFill>
                <a:schemeClr val="accent2">
                  <a:lumMod val="50000"/>
                </a:schemeClr>
              </a:solidFill>
              <a:latin typeface="Tw Cen MT" pitchFamily="34" charset="0"/>
            </a:endParaRPr>
          </a:p>
        </p:txBody>
      </p:sp>
      <p:sp>
        <p:nvSpPr>
          <p:cNvPr id="9" name="ZoneTexte 8"/>
          <p:cNvSpPr txBox="1"/>
          <p:nvPr/>
        </p:nvSpPr>
        <p:spPr>
          <a:xfrm>
            <a:off x="4307540" y="1046440"/>
            <a:ext cx="4716000" cy="1092607"/>
          </a:xfrm>
          <a:prstGeom prst="rect">
            <a:avLst/>
          </a:prstGeom>
          <a:solidFill>
            <a:schemeClr val="bg2">
              <a:alpha val="38000"/>
            </a:schemeClr>
          </a:solidFill>
        </p:spPr>
        <p:txBody>
          <a:bodyPr wrap="square" rtlCol="0">
            <a:spAutoFit/>
          </a:bodyPr>
          <a:lstStyle/>
          <a:p>
            <a:pPr algn="just"/>
            <a:r>
              <a:rPr lang="fr-FR" sz="1300" b="1" u="sng" cap="small" dirty="0" smtClean="0">
                <a:latin typeface="Tw Cen MT" pitchFamily="34" charset="0"/>
              </a:rPr>
              <a:t>Question</a:t>
            </a:r>
            <a:r>
              <a:rPr lang="fr-FR" sz="1300" b="1" dirty="0" smtClean="0">
                <a:latin typeface="Tw Cen MT" pitchFamily="34" charset="0"/>
              </a:rPr>
              <a:t> : De quelle manière </a:t>
            </a:r>
            <a:r>
              <a:rPr lang="fr-FR" sz="1300" b="1" dirty="0" err="1" smtClean="0">
                <a:latin typeface="Tw Cen MT" pitchFamily="34" charset="0"/>
              </a:rPr>
              <a:t>Boko</a:t>
            </a:r>
            <a:r>
              <a:rPr lang="fr-FR" sz="1300" b="1" dirty="0" smtClean="0">
                <a:latin typeface="Tw Cen MT" pitchFamily="34" charset="0"/>
              </a:rPr>
              <a:t> </a:t>
            </a:r>
            <a:r>
              <a:rPr lang="fr-FR" sz="1300" b="1" dirty="0" err="1" smtClean="0">
                <a:latin typeface="Tw Cen MT" pitchFamily="34" charset="0"/>
              </a:rPr>
              <a:t>Haram</a:t>
            </a:r>
            <a:r>
              <a:rPr lang="fr-FR" sz="1300" b="1" dirty="0" smtClean="0">
                <a:latin typeface="Tw Cen MT" pitchFamily="34" charset="0"/>
              </a:rPr>
              <a:t> tente-t-il d’empêcher la scolarisation des filles au Nigéria ? </a:t>
            </a:r>
          </a:p>
          <a:p>
            <a:pPr algn="just"/>
            <a:r>
              <a:rPr lang="fr-FR" sz="1300" b="1" dirty="0" smtClean="0">
                <a:solidFill>
                  <a:schemeClr val="accent2">
                    <a:lumMod val="50000"/>
                  </a:schemeClr>
                </a:solidFill>
                <a:latin typeface="Tw Cen MT" pitchFamily="34" charset="0"/>
              </a:rPr>
              <a:t>Ce groupe terroriste tue la population civile dans le Nord-Est du pays. Il enlève également des lycéennes pour les mettre en esclavage. Selon eux, les femmes ne doivent pas être scolarisées.</a:t>
            </a:r>
          </a:p>
        </p:txBody>
      </p:sp>
      <p:sp>
        <p:nvSpPr>
          <p:cNvPr id="10" name="Rectangle 9"/>
          <p:cNvSpPr/>
          <p:nvPr/>
        </p:nvSpPr>
        <p:spPr>
          <a:xfrm>
            <a:off x="6253203" y="523220"/>
            <a:ext cx="2770337" cy="523220"/>
          </a:xfrm>
          <a:prstGeom prst="rect">
            <a:avLst/>
          </a:prstGeom>
        </p:spPr>
        <p:txBody>
          <a:bodyPr wrap="square">
            <a:spAutoFit/>
          </a:bodyPr>
          <a:lstStyle/>
          <a:p>
            <a:pPr algn="r"/>
            <a:r>
              <a:rPr lang="fr-FR" sz="2800" u="sng"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Groupe n° 1</a:t>
            </a:r>
            <a:endParaRPr lang="fr-FR" sz="2800" u="sng"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sp>
        <p:nvSpPr>
          <p:cNvPr id="11" name="Rectangle 10"/>
          <p:cNvSpPr/>
          <p:nvPr/>
        </p:nvSpPr>
        <p:spPr>
          <a:xfrm>
            <a:off x="6276577" y="523220"/>
            <a:ext cx="2770337" cy="523220"/>
          </a:xfrm>
          <a:prstGeom prst="rect">
            <a:avLst/>
          </a:prstGeom>
        </p:spPr>
        <p:txBody>
          <a:bodyPr wrap="square">
            <a:spAutoFit/>
          </a:bodyPr>
          <a:lstStyle/>
          <a:p>
            <a:pPr algn="r"/>
            <a:r>
              <a:rPr lang="fr-FR" sz="2800" u="sng"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Groupe n° 2</a:t>
            </a:r>
            <a:endParaRPr lang="fr-FR" sz="2800" u="sng"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sp>
        <p:nvSpPr>
          <p:cNvPr id="13" name="Rectangle 12"/>
          <p:cNvSpPr/>
          <p:nvPr/>
        </p:nvSpPr>
        <p:spPr>
          <a:xfrm>
            <a:off x="4311502" y="2215991"/>
            <a:ext cx="4712038" cy="4416594"/>
          </a:xfrm>
          <a:prstGeom prst="rect">
            <a:avLst/>
          </a:prstGeom>
          <a:solidFill>
            <a:schemeClr val="bg2"/>
          </a:solidFill>
        </p:spPr>
        <p:style>
          <a:lnRef idx="1">
            <a:schemeClr val="dk1"/>
          </a:lnRef>
          <a:fillRef idx="2">
            <a:schemeClr val="dk1"/>
          </a:fillRef>
          <a:effectRef idx="1">
            <a:schemeClr val="dk1"/>
          </a:effectRef>
          <a:fontRef idx="minor">
            <a:schemeClr val="dk1"/>
          </a:fontRef>
        </p:style>
        <p:txBody>
          <a:bodyPr wrap="square">
            <a:spAutoFit/>
          </a:bodyPr>
          <a:lstStyle/>
          <a:p>
            <a:pPr marL="1617663" algn="ctr"/>
            <a:r>
              <a:rPr lang="fr-FR" sz="1300" b="1" u="sng" cap="small" dirty="0">
                <a:latin typeface="Tw Cen MT" pitchFamily="34" charset="0"/>
              </a:rPr>
              <a:t>Quelle est la place des femmes </a:t>
            </a:r>
            <a:endParaRPr lang="fr-FR" sz="1300" b="1" u="sng" cap="small" dirty="0" smtClean="0">
              <a:latin typeface="Tw Cen MT" pitchFamily="34" charset="0"/>
            </a:endParaRPr>
          </a:p>
          <a:p>
            <a:pPr marL="1617663" algn="ctr"/>
            <a:r>
              <a:rPr lang="fr-FR" sz="1300" b="1" u="sng" cap="small" dirty="0" smtClean="0">
                <a:latin typeface="Tw Cen MT" pitchFamily="34" charset="0"/>
              </a:rPr>
              <a:t>au </a:t>
            </a:r>
            <a:r>
              <a:rPr lang="fr-FR" sz="1300" b="1" u="sng" cap="small" dirty="0">
                <a:latin typeface="Tw Cen MT" pitchFamily="34" charset="0"/>
              </a:rPr>
              <a:t>Nigeria </a:t>
            </a:r>
            <a:r>
              <a:rPr lang="fr-FR" sz="1300" b="1" u="sng" cap="small" dirty="0" smtClean="0">
                <a:latin typeface="Tw Cen MT" pitchFamily="34" charset="0"/>
              </a:rPr>
              <a:t>?</a:t>
            </a:r>
          </a:p>
          <a:p>
            <a:pPr marL="1973263" algn="just"/>
            <a:r>
              <a:rPr lang="fr-FR" sz="1300" b="1" i="1" u="sng" dirty="0" smtClean="0">
                <a:latin typeface="Tw Cen MT" pitchFamily="34" charset="0"/>
              </a:rPr>
              <a:t>Témoignage</a:t>
            </a:r>
            <a:r>
              <a:rPr lang="fr-FR" sz="1300" b="1" i="1" dirty="0" smtClean="0">
                <a:latin typeface="Tw Cen MT" pitchFamily="34" charset="0"/>
              </a:rPr>
              <a:t> : entretien avec </a:t>
            </a:r>
            <a:r>
              <a:rPr lang="fr-FR" sz="1300" b="1" i="1" u="sng" dirty="0" smtClean="0">
                <a:latin typeface="Tw Cen MT" pitchFamily="34" charset="0"/>
              </a:rPr>
              <a:t>Asa</a:t>
            </a:r>
            <a:r>
              <a:rPr lang="fr-FR" sz="1300" b="1" i="1" dirty="0" smtClean="0">
                <a:latin typeface="Tw Cen MT" pitchFamily="34" charset="0"/>
              </a:rPr>
              <a:t>, une chanteuse Nigériane qui </a:t>
            </a:r>
            <a:r>
              <a:rPr lang="fr-FR" sz="1300" b="1" i="1" dirty="0">
                <a:latin typeface="Tw Cen MT" pitchFamily="34" charset="0"/>
              </a:rPr>
              <a:t>a </a:t>
            </a:r>
            <a:r>
              <a:rPr lang="fr-FR" sz="1300" b="1" i="1" dirty="0" smtClean="0">
                <a:latin typeface="Tw Cen MT" pitchFamily="34" charset="0"/>
              </a:rPr>
              <a:t>signé en </a:t>
            </a:r>
            <a:r>
              <a:rPr lang="fr-FR" sz="1300" b="1" i="1" dirty="0">
                <a:latin typeface="Tw Cen MT" pitchFamily="34" charset="0"/>
              </a:rPr>
              <a:t>mars 2016, accompagnée de 80 personnalités internationales, </a:t>
            </a:r>
            <a:r>
              <a:rPr lang="fr-FR" sz="1300" b="1" i="1" dirty="0" smtClean="0">
                <a:latin typeface="Tw Cen MT" pitchFamily="34" charset="0"/>
              </a:rPr>
              <a:t>une lettre </a:t>
            </a:r>
            <a:r>
              <a:rPr lang="fr-FR" sz="1300" b="1" i="1" dirty="0">
                <a:latin typeface="Tw Cen MT" pitchFamily="34" charset="0"/>
              </a:rPr>
              <a:t>ouverte </a:t>
            </a:r>
            <a:r>
              <a:rPr lang="fr-FR" sz="1300" b="1" i="1" dirty="0" smtClean="0">
                <a:latin typeface="Tw Cen MT" pitchFamily="34" charset="0"/>
              </a:rPr>
              <a:t>demandant </a:t>
            </a:r>
            <a:r>
              <a:rPr lang="fr-FR" sz="1300" b="1" i="1" dirty="0">
                <a:latin typeface="Tw Cen MT" pitchFamily="34" charset="0"/>
              </a:rPr>
              <a:t>aux dirigeants du monde d’engager </a:t>
            </a:r>
            <a:r>
              <a:rPr lang="fr-FR" sz="1300" b="1" i="1" dirty="0" smtClean="0">
                <a:latin typeface="Tw Cen MT" pitchFamily="34" charset="0"/>
              </a:rPr>
              <a:t>des </a:t>
            </a:r>
            <a:r>
              <a:rPr lang="fr-FR" sz="1300" b="1" i="1" dirty="0">
                <a:latin typeface="Tw Cen MT" pitchFamily="34" charset="0"/>
              </a:rPr>
              <a:t>actions </a:t>
            </a:r>
            <a:r>
              <a:rPr lang="fr-FR" sz="1300" b="1" i="1" dirty="0" smtClean="0">
                <a:latin typeface="Tw Cen MT" pitchFamily="34" charset="0"/>
              </a:rPr>
              <a:t> concrètes </a:t>
            </a:r>
          </a:p>
          <a:p>
            <a:pPr algn="just"/>
            <a:r>
              <a:rPr lang="fr-FR" sz="1300" b="1" i="1" dirty="0" smtClean="0">
                <a:latin typeface="Tw Cen MT" pitchFamily="34" charset="0"/>
              </a:rPr>
              <a:t>en </a:t>
            </a:r>
            <a:r>
              <a:rPr lang="fr-FR" sz="1300" b="1" i="1" dirty="0">
                <a:latin typeface="Tw Cen MT" pitchFamily="34" charset="0"/>
              </a:rPr>
              <a:t>faveur des femmes et des filles dans les pays les plus pauvres.</a:t>
            </a:r>
          </a:p>
          <a:p>
            <a:pPr algn="just"/>
            <a:r>
              <a:rPr lang="fr-FR" sz="1300" dirty="0" smtClean="0">
                <a:latin typeface="Tw Cen MT" pitchFamily="34" charset="0"/>
              </a:rPr>
              <a:t>Comme </a:t>
            </a:r>
            <a:r>
              <a:rPr lang="fr-FR" sz="1300" dirty="0">
                <a:latin typeface="Tw Cen MT" pitchFamily="34" charset="0"/>
              </a:rPr>
              <a:t>partout dans le monde, c’est assez dur. Au Nigeria, les femmes pensent qu’elles doivent être derrière les hommes et non à leurs côtés. Elles peuvent être vues, mais pas être entendues. Les femmes n’ont toujours pas de place, surtout lorsqu’il s’agit de prendre des décisions</a:t>
            </a:r>
            <a:r>
              <a:rPr lang="fr-FR" sz="1300" dirty="0" smtClean="0">
                <a:latin typeface="Tw Cen MT" pitchFamily="34" charset="0"/>
              </a:rPr>
              <a:t>.</a:t>
            </a:r>
          </a:p>
          <a:p>
            <a:pPr algn="just"/>
            <a:r>
              <a:rPr lang="fr-FR" sz="1300" dirty="0">
                <a:latin typeface="Tw Cen MT" pitchFamily="34" charset="0"/>
              </a:rPr>
              <a:t>Les hommes trouvent facilement plus de contrats que les femmes. Si vous regardez les récompenses attribuées aux industries créatives, vous verrez que ce sont toujours les hommes qui gagnent. Parfois, les femmes préfèrent se marier à un homme de réseau afin de s’assurer une visibilité et une notoriété. Mais c’est aussi le cas dans bien d’autres domaines</a:t>
            </a:r>
            <a:r>
              <a:rPr lang="fr-FR" sz="1300" dirty="0" smtClean="0">
                <a:latin typeface="Tw Cen MT" pitchFamily="34" charset="0"/>
              </a:rPr>
              <a:t>.</a:t>
            </a:r>
            <a:endParaRPr lang="fr-FR" sz="1300" dirty="0">
              <a:latin typeface="Tw Cen MT" pitchFamily="34" charset="0"/>
            </a:endParaRPr>
          </a:p>
          <a:p>
            <a:pPr algn="r"/>
            <a:r>
              <a:rPr lang="fr-FR" sz="1050" b="1" i="1" dirty="0">
                <a:latin typeface="Tw Cen MT" pitchFamily="34" charset="0"/>
              </a:rPr>
              <a:t>http://www.lemonde.fr/afrique/article/2016/03/08/asa-au-nigeria-les-femmes-peuvent-etre-vues-mais-pas-entendues_4878746_3212.html</a:t>
            </a:r>
          </a:p>
        </p:txBody>
      </p:sp>
      <p:pic>
        <p:nvPicPr>
          <p:cNvPr id="14" name="Picture 2" descr="Afficher l'image d'origine"/>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4311500" y="2224800"/>
            <a:ext cx="1981541" cy="16342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Rectangle 14"/>
          <p:cNvSpPr/>
          <p:nvPr/>
        </p:nvSpPr>
        <p:spPr>
          <a:xfrm>
            <a:off x="6293041" y="523220"/>
            <a:ext cx="2770337" cy="523220"/>
          </a:xfrm>
          <a:prstGeom prst="rect">
            <a:avLst/>
          </a:prstGeom>
        </p:spPr>
        <p:txBody>
          <a:bodyPr wrap="square">
            <a:spAutoFit/>
          </a:bodyPr>
          <a:lstStyle/>
          <a:p>
            <a:pPr algn="r"/>
            <a:r>
              <a:rPr lang="fr-FR" sz="2800" u="sng"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Groupe n° 3</a:t>
            </a:r>
            <a:endParaRPr lang="fr-FR" sz="2800" u="sng"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sp>
        <p:nvSpPr>
          <p:cNvPr id="16" name="Rectangle 15"/>
          <p:cNvSpPr/>
          <p:nvPr/>
        </p:nvSpPr>
        <p:spPr>
          <a:xfrm>
            <a:off x="4307540" y="2380296"/>
            <a:ext cx="4712037" cy="2269852"/>
          </a:xfrm>
          <a:prstGeom prst="rect">
            <a:avLst/>
          </a:prstGeom>
          <a:solidFill>
            <a:schemeClr val="bg2"/>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300" b="1" u="sng" cap="small" dirty="0" smtClean="0">
                <a:latin typeface="Tw Cen MT" pitchFamily="34" charset="0"/>
              </a:rPr>
              <a:t>Malgré les revenus pétroliers, le Nigéria investit peu dans l’éducation</a:t>
            </a:r>
          </a:p>
          <a:p>
            <a:pPr algn="just"/>
            <a:r>
              <a:rPr lang="fr-FR" sz="1050" dirty="0" smtClean="0">
                <a:latin typeface="Tw Cen MT" pitchFamily="34" charset="0"/>
              </a:rPr>
              <a:t>Au cours de la décennie écoulée, le Nigéria a peu progressé vers l’enseignement primaire universel. En 2007, il comptait 8,7 millions d’enfants non scolarisés, soit 12% du total mondial. Le budget prévu pour 2010 indique des dépenses d’éducation en baisse.</a:t>
            </a:r>
          </a:p>
          <a:p>
            <a:pPr algn="just"/>
            <a:r>
              <a:rPr lang="fr-FR" sz="1050" dirty="0" smtClean="0">
                <a:latin typeface="Tw Cen MT" pitchFamily="34" charset="0"/>
              </a:rPr>
              <a:t>De nouvelles réductions de dépenses publiques totales sont prévues en 2011. Bien qu’il ne soit pas précisé quelles dépenses seront touchées, il y a un réel risque que le secteur de l’éducation déjà sous-financé, soit privé de ressources. Cela porterait atteinte à l’accès à l’éducation et à la qualité de l’éducation et aggraverait les différences entre régions et entre groupes sociaux </a:t>
            </a:r>
          </a:p>
          <a:p>
            <a:pPr algn="r"/>
            <a:r>
              <a:rPr lang="fr-FR" sz="1050" b="1" i="1" dirty="0" smtClean="0">
                <a:latin typeface="Tw Cen MT" pitchFamily="34" charset="0"/>
              </a:rPr>
              <a:t>Sources : FMI/Banque mondiale</a:t>
            </a:r>
          </a:p>
          <a:p>
            <a:pPr algn="r"/>
            <a:r>
              <a:rPr lang="fr-FR" sz="1050" b="1" i="1" dirty="0" smtClean="0">
                <a:latin typeface="Tw Cen MT" pitchFamily="34" charset="0"/>
              </a:rPr>
              <a:t>Rapport mondial de l’Unesco 2011</a:t>
            </a:r>
            <a:endParaRPr lang="fr-FR" sz="1050" b="1" i="1" dirty="0">
              <a:latin typeface="Tw Cen MT" pitchFamily="34" charset="0"/>
            </a:endParaRPr>
          </a:p>
        </p:txBody>
      </p:sp>
    </p:spTree>
    <p:extLst>
      <p:ext uri="{BB962C8B-B14F-4D97-AF65-F5344CB8AC3E}">
        <p14:creationId xmlns:p14="http://schemas.microsoft.com/office/powerpoint/2010/main" val="126112602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wipe(left)">
                                      <p:cBhvr>
                                        <p:cTn id="17" dur="750"/>
                                        <p:tgtEl>
                                          <p:spTgt spid="7">
                                            <p:bg/>
                                          </p:spTgt>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75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wipe(left)">
                                      <p:cBhvr>
                                        <p:cTn id="26" dur="75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wipe(left)">
                                      <p:cBhvr>
                                        <p:cTn id="31" dur="750"/>
                                        <p:tgtEl>
                                          <p:spTgt spid="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wipe(left)">
                                      <p:cBhvr>
                                        <p:cTn id="36" dur="75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wipe(left)">
                                      <p:cBhvr>
                                        <p:cTn id="41" dur="750"/>
                                        <p:tgtEl>
                                          <p:spTgt spid="7">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1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3077"/>
                                        </p:tgtEl>
                                        <p:attrNameLst>
                                          <p:attrName>style.visibility</p:attrName>
                                        </p:attrNameLst>
                                      </p:cBhvr>
                                      <p:to>
                                        <p:strVal val="visible"/>
                                      </p:to>
                                    </p:set>
                                    <p:animEffect transition="in" filter="wheel(1)">
                                      <p:cBhvr>
                                        <p:cTn id="51" dur="2000"/>
                                        <p:tgtEl>
                                          <p:spTgt spid="307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9">
                                            <p:bg/>
                                          </p:spTgt>
                                        </p:tgtEl>
                                        <p:attrNameLst>
                                          <p:attrName>style.visibility</p:attrName>
                                        </p:attrNameLst>
                                      </p:cBhvr>
                                      <p:to>
                                        <p:strVal val="visible"/>
                                      </p:to>
                                    </p:set>
                                    <p:animEffect transition="in" filter="wipe(left)">
                                      <p:cBhvr>
                                        <p:cTn id="54" dur="750"/>
                                        <p:tgtEl>
                                          <p:spTgt spid="9">
                                            <p:bg/>
                                          </p:spTgt>
                                        </p:tgtEl>
                                      </p:cBhvr>
                                    </p:animEffect>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9">
                                            <p:txEl>
                                              <p:pRg st="0" end="0"/>
                                            </p:txEl>
                                          </p:spTgt>
                                        </p:tgtEl>
                                        <p:attrNameLst>
                                          <p:attrName>style.visibility</p:attrName>
                                        </p:attrNameLst>
                                      </p:cBhvr>
                                      <p:to>
                                        <p:strVal val="visible"/>
                                      </p:to>
                                    </p:set>
                                    <p:animEffect transition="in" filter="wipe(left)">
                                      <p:cBhvr>
                                        <p:cTn id="58" dur="750"/>
                                        <p:tgtEl>
                                          <p:spTgt spid="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9">
                                            <p:txEl>
                                              <p:pRg st="1" end="1"/>
                                            </p:txEl>
                                          </p:spTgt>
                                        </p:tgtEl>
                                        <p:attrNameLst>
                                          <p:attrName>style.visibility</p:attrName>
                                        </p:attrNameLst>
                                      </p:cBhvr>
                                      <p:to>
                                        <p:strVal val="visible"/>
                                      </p:to>
                                    </p:set>
                                    <p:animEffect transition="in" filter="wipe(left)">
                                      <p:cBhvr>
                                        <p:cTn id="63" dur="750"/>
                                        <p:tgtEl>
                                          <p:spTgt spid="9">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0"/>
                                        </p:tgtEl>
                                      </p:cBhvr>
                                    </p:animEffect>
                                    <p:set>
                                      <p:cBhvr>
                                        <p:cTn id="68" dur="1" fill="hold">
                                          <p:stCondLst>
                                            <p:cond delay="499"/>
                                          </p:stCondLst>
                                        </p:cTn>
                                        <p:tgtEl>
                                          <p:spTgt spid="10"/>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3077"/>
                                        </p:tgtEl>
                                      </p:cBhvr>
                                    </p:animEffect>
                                    <p:set>
                                      <p:cBhvr>
                                        <p:cTn id="71" dur="1" fill="hold">
                                          <p:stCondLst>
                                            <p:cond delay="499"/>
                                          </p:stCondLst>
                                        </p:cTn>
                                        <p:tgtEl>
                                          <p:spTgt spid="3077"/>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9">
                                            <p:txEl>
                                              <p:pRg st="0" end="0"/>
                                            </p:txEl>
                                          </p:spTgt>
                                        </p:tgtEl>
                                      </p:cBhvr>
                                    </p:animEffect>
                                    <p:set>
                                      <p:cBhvr>
                                        <p:cTn id="74" dur="1" fill="hold">
                                          <p:stCondLst>
                                            <p:cond delay="499"/>
                                          </p:stCondLst>
                                        </p:cTn>
                                        <p:tgtEl>
                                          <p:spTgt spid="9">
                                            <p:txEl>
                                              <p:pRg st="0" end="0"/>
                                            </p:txEl>
                                          </p:spTgt>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9">
                                            <p:txEl>
                                              <p:pRg st="1" end="1"/>
                                            </p:txEl>
                                          </p:spTgt>
                                        </p:tgtEl>
                                      </p:cBhvr>
                                    </p:animEffect>
                                    <p:set>
                                      <p:cBhvr>
                                        <p:cTn id="77" dur="1" fill="hold">
                                          <p:stCondLst>
                                            <p:cond delay="499"/>
                                          </p:stCondLst>
                                        </p:cTn>
                                        <p:tgtEl>
                                          <p:spTgt spid="9">
                                            <p:txEl>
                                              <p:pRg st="1" end="1"/>
                                            </p:txEl>
                                          </p:spTgt>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9">
                                            <p:bg/>
                                          </p:spTgt>
                                        </p:tgtEl>
                                      </p:cBhvr>
                                    </p:animEffect>
                                    <p:set>
                                      <p:cBhvr>
                                        <p:cTn id="80" dur="1" fill="hold">
                                          <p:stCondLst>
                                            <p:cond delay="499"/>
                                          </p:stCondLst>
                                        </p:cTn>
                                        <p:tgtEl>
                                          <p:spTgt spid="9">
                                            <p:bg/>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1000"/>
                                        <p:tgtEl>
                                          <p:spTgt spid="11"/>
                                        </p:tgtEl>
                                      </p:cBhvr>
                                    </p:animEffect>
                                  </p:childTnLst>
                                </p:cTn>
                              </p:par>
                            </p:childTnLst>
                          </p:cTn>
                        </p:par>
                        <p:par>
                          <p:cTn id="86" fill="hold">
                            <p:stCondLst>
                              <p:cond delay="1000"/>
                            </p:stCondLst>
                            <p:childTnLst>
                              <p:par>
                                <p:cTn id="87" presetID="21" presetClass="entr" presetSubtype="1" fill="hold" grpId="0"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wheel(1)">
                                      <p:cBhvr>
                                        <p:cTn id="89" dur="2000"/>
                                        <p:tgtEl>
                                          <p:spTgt spid="13"/>
                                        </p:tgtEl>
                                      </p:cBhvr>
                                    </p:animEffect>
                                  </p:childTnLst>
                                </p:cTn>
                              </p:par>
                            </p:childTnLst>
                          </p:cTn>
                        </p:par>
                        <p:par>
                          <p:cTn id="90" fill="hold">
                            <p:stCondLst>
                              <p:cond delay="3000"/>
                            </p:stCondLst>
                            <p:childTnLst>
                              <p:par>
                                <p:cTn id="91" presetID="53" presetClass="entr" presetSubtype="16" fill="hold" nodeType="after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Effect transition="in" filter="fade">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2">
                                            <p:bg/>
                                          </p:spTgt>
                                        </p:tgtEl>
                                        <p:attrNameLst>
                                          <p:attrName>style.visibility</p:attrName>
                                        </p:attrNameLst>
                                      </p:cBhvr>
                                      <p:to>
                                        <p:strVal val="visible"/>
                                      </p:to>
                                    </p:set>
                                    <p:animEffect transition="in" filter="wipe(left)">
                                      <p:cBhvr>
                                        <p:cTn id="98" dur="750"/>
                                        <p:tgtEl>
                                          <p:spTgt spid="12">
                                            <p:bg/>
                                          </p:spTgt>
                                        </p:tgtEl>
                                      </p:cBhvr>
                                    </p:animEffect>
                                  </p:childTnLst>
                                </p:cTn>
                              </p:par>
                            </p:childTnLst>
                          </p:cTn>
                        </p:par>
                        <p:par>
                          <p:cTn id="99" fill="hold">
                            <p:stCondLst>
                              <p:cond delay="3750"/>
                            </p:stCondLst>
                            <p:childTnLst>
                              <p:par>
                                <p:cTn id="100" presetID="22" presetClass="entr" presetSubtype="8" fill="hold" grpId="0" nodeType="afterEffect">
                                  <p:stCondLst>
                                    <p:cond delay="0"/>
                                  </p:stCondLst>
                                  <p:childTnLst>
                                    <p:set>
                                      <p:cBhvr>
                                        <p:cTn id="101" dur="1" fill="hold">
                                          <p:stCondLst>
                                            <p:cond delay="0"/>
                                          </p:stCondLst>
                                        </p:cTn>
                                        <p:tgtEl>
                                          <p:spTgt spid="12">
                                            <p:txEl>
                                              <p:pRg st="0" end="0"/>
                                            </p:txEl>
                                          </p:spTgt>
                                        </p:tgtEl>
                                        <p:attrNameLst>
                                          <p:attrName>style.visibility</p:attrName>
                                        </p:attrNameLst>
                                      </p:cBhvr>
                                      <p:to>
                                        <p:strVal val="visible"/>
                                      </p:to>
                                    </p:set>
                                    <p:animEffect transition="in" filter="wipe(left)">
                                      <p:cBhvr>
                                        <p:cTn id="102" dur="750"/>
                                        <p:tgtEl>
                                          <p:spTgt spid="12">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2">
                                            <p:txEl>
                                              <p:pRg st="1" end="1"/>
                                            </p:txEl>
                                          </p:spTgt>
                                        </p:tgtEl>
                                        <p:attrNameLst>
                                          <p:attrName>style.visibility</p:attrName>
                                        </p:attrNameLst>
                                      </p:cBhvr>
                                      <p:to>
                                        <p:strVal val="visible"/>
                                      </p:to>
                                    </p:set>
                                    <p:animEffect transition="in" filter="wipe(left)">
                                      <p:cBhvr>
                                        <p:cTn id="107" dur="750"/>
                                        <p:tgtEl>
                                          <p:spTgt spid="12">
                                            <p:txEl>
                                              <p:pRg st="1" end="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500"/>
                                        <p:tgtEl>
                                          <p:spTgt spid="11"/>
                                        </p:tgtEl>
                                      </p:cBhvr>
                                    </p:animEffect>
                                    <p:set>
                                      <p:cBhvr>
                                        <p:cTn id="112" dur="1" fill="hold">
                                          <p:stCondLst>
                                            <p:cond delay="499"/>
                                          </p:stCondLst>
                                        </p:cTn>
                                        <p:tgtEl>
                                          <p:spTgt spid="11"/>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12">
                                            <p:txEl>
                                              <p:pRg st="0" end="0"/>
                                            </p:txEl>
                                          </p:spTgt>
                                        </p:tgtEl>
                                      </p:cBhvr>
                                    </p:animEffect>
                                    <p:set>
                                      <p:cBhvr>
                                        <p:cTn id="115" dur="1" fill="hold">
                                          <p:stCondLst>
                                            <p:cond delay="499"/>
                                          </p:stCondLst>
                                        </p:cTn>
                                        <p:tgtEl>
                                          <p:spTgt spid="12">
                                            <p:txEl>
                                              <p:pRg st="0" end="0"/>
                                            </p:txEl>
                                          </p:spTgt>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2">
                                            <p:txEl>
                                              <p:pRg st="1" end="1"/>
                                            </p:txEl>
                                          </p:spTgt>
                                        </p:tgtEl>
                                      </p:cBhvr>
                                    </p:animEffect>
                                    <p:set>
                                      <p:cBhvr>
                                        <p:cTn id="118" dur="1" fill="hold">
                                          <p:stCondLst>
                                            <p:cond delay="499"/>
                                          </p:stCondLst>
                                        </p:cTn>
                                        <p:tgtEl>
                                          <p:spTgt spid="12">
                                            <p:txEl>
                                              <p:pRg st="1" end="1"/>
                                            </p:txEl>
                                          </p:spTgt>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2">
                                            <p:bg/>
                                          </p:spTgt>
                                        </p:tgtEl>
                                      </p:cBhvr>
                                    </p:animEffect>
                                    <p:set>
                                      <p:cBhvr>
                                        <p:cTn id="121" dur="1" fill="hold">
                                          <p:stCondLst>
                                            <p:cond delay="499"/>
                                          </p:stCondLst>
                                        </p:cTn>
                                        <p:tgtEl>
                                          <p:spTgt spid="12">
                                            <p:bg/>
                                          </p:spTgt>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14"/>
                                        </p:tgtEl>
                                      </p:cBhvr>
                                    </p:animEffect>
                                    <p:set>
                                      <p:cBhvr>
                                        <p:cTn id="124" dur="1" fill="hold">
                                          <p:stCondLst>
                                            <p:cond delay="499"/>
                                          </p:stCondLst>
                                        </p:cTn>
                                        <p:tgtEl>
                                          <p:spTgt spid="14"/>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13"/>
                                        </p:tgtEl>
                                      </p:cBhvr>
                                    </p:animEffect>
                                    <p:set>
                                      <p:cBhvr>
                                        <p:cTn id="127" dur="1" fill="hold">
                                          <p:stCondLst>
                                            <p:cond delay="499"/>
                                          </p:stCondLst>
                                        </p:cTn>
                                        <p:tgtEl>
                                          <p:spTgt spid="13"/>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5"/>
                                        </p:tgtEl>
                                        <p:attrNameLst>
                                          <p:attrName>style.visibility</p:attrName>
                                        </p:attrNameLst>
                                      </p:cBhvr>
                                      <p:to>
                                        <p:strVal val="visible"/>
                                      </p:to>
                                    </p:set>
                                    <p:animEffect transition="in" filter="wipe(left)">
                                      <p:cBhvr>
                                        <p:cTn id="132" dur="1000"/>
                                        <p:tgtEl>
                                          <p:spTgt spid="15"/>
                                        </p:tgtEl>
                                      </p:cBhvr>
                                    </p:animEffect>
                                  </p:childTnLst>
                                </p:cTn>
                              </p:par>
                            </p:childTnLst>
                          </p:cTn>
                        </p:par>
                        <p:par>
                          <p:cTn id="133" fill="hold">
                            <p:stCondLst>
                              <p:cond delay="1000"/>
                            </p:stCondLst>
                            <p:childTnLst>
                              <p:par>
                                <p:cTn id="134" presetID="21" presetClass="entr" presetSubtype="1" fill="hold" grpId="0" nodeType="afterEffect">
                                  <p:stCondLst>
                                    <p:cond delay="0"/>
                                  </p:stCondLst>
                                  <p:childTnLst>
                                    <p:set>
                                      <p:cBhvr>
                                        <p:cTn id="135" dur="1" fill="hold">
                                          <p:stCondLst>
                                            <p:cond delay="0"/>
                                          </p:stCondLst>
                                        </p:cTn>
                                        <p:tgtEl>
                                          <p:spTgt spid="16"/>
                                        </p:tgtEl>
                                        <p:attrNameLst>
                                          <p:attrName>style.visibility</p:attrName>
                                        </p:attrNameLst>
                                      </p:cBhvr>
                                      <p:to>
                                        <p:strVal val="visible"/>
                                      </p:to>
                                    </p:set>
                                    <p:animEffect transition="in" filter="wheel(1)">
                                      <p:cBhvr>
                                        <p:cTn id="136" dur="2000"/>
                                        <p:tgtEl>
                                          <p:spTgt spid="16"/>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17">
                                            <p:bg/>
                                          </p:spTgt>
                                        </p:tgtEl>
                                        <p:attrNameLst>
                                          <p:attrName>style.visibility</p:attrName>
                                        </p:attrNameLst>
                                      </p:cBhvr>
                                      <p:to>
                                        <p:strVal val="visible"/>
                                      </p:to>
                                    </p:set>
                                    <p:animEffect transition="in" filter="wipe(left)">
                                      <p:cBhvr>
                                        <p:cTn id="139" dur="750"/>
                                        <p:tgtEl>
                                          <p:spTgt spid="17">
                                            <p:bg/>
                                          </p:spTgt>
                                        </p:tgtEl>
                                      </p:cBhvr>
                                    </p:animEffect>
                                  </p:childTnLst>
                                </p:cTn>
                              </p:par>
                            </p:childTnLst>
                          </p:cTn>
                        </p:par>
                        <p:par>
                          <p:cTn id="140" fill="hold">
                            <p:stCondLst>
                              <p:cond delay="3000"/>
                            </p:stCondLst>
                            <p:childTnLst>
                              <p:par>
                                <p:cTn id="141" presetID="22" presetClass="entr" presetSubtype="8" fill="hold" grpId="0" nodeType="afterEffect">
                                  <p:stCondLst>
                                    <p:cond delay="0"/>
                                  </p:stCondLst>
                                  <p:childTnLst>
                                    <p:set>
                                      <p:cBhvr>
                                        <p:cTn id="142" dur="1" fill="hold">
                                          <p:stCondLst>
                                            <p:cond delay="0"/>
                                          </p:stCondLst>
                                        </p:cTn>
                                        <p:tgtEl>
                                          <p:spTgt spid="17">
                                            <p:txEl>
                                              <p:pRg st="0" end="0"/>
                                            </p:txEl>
                                          </p:spTgt>
                                        </p:tgtEl>
                                        <p:attrNameLst>
                                          <p:attrName>style.visibility</p:attrName>
                                        </p:attrNameLst>
                                      </p:cBhvr>
                                      <p:to>
                                        <p:strVal val="visible"/>
                                      </p:to>
                                    </p:set>
                                    <p:animEffect transition="in" filter="wipe(left)">
                                      <p:cBhvr>
                                        <p:cTn id="143" dur="750"/>
                                        <p:tgtEl>
                                          <p:spTgt spid="17">
                                            <p:txEl>
                                              <p:pRg st="0" end="0"/>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17">
                                            <p:txEl>
                                              <p:pRg st="1" end="1"/>
                                            </p:txEl>
                                          </p:spTgt>
                                        </p:tgtEl>
                                        <p:attrNameLst>
                                          <p:attrName>style.visibility</p:attrName>
                                        </p:attrNameLst>
                                      </p:cBhvr>
                                      <p:to>
                                        <p:strVal val="visible"/>
                                      </p:to>
                                    </p:set>
                                    <p:animEffect transition="in" filter="wipe(left)">
                                      <p:cBhvr>
                                        <p:cTn id="148" dur="75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12" grpId="1" build="allAtOnce" animBg="1"/>
      <p:bldP spid="17" grpId="0" uiExpand="1" build="p" animBg="1"/>
      <p:bldP spid="2" grpId="0"/>
      <p:bldP spid="7" grpId="0" uiExpand="1" build="p" animBg="1"/>
      <p:bldP spid="9" grpId="0" uiExpand="1" build="p" animBg="1"/>
      <p:bldP spid="9" grpId="1" uiExpand="1" build="allAtOnce" animBg="1"/>
      <p:bldP spid="10" grpId="0"/>
      <p:bldP spid="10" grpId="1"/>
      <p:bldP spid="11" grpId="0"/>
      <p:bldP spid="11" grpId="1"/>
      <p:bldP spid="13" grpId="0" animBg="1"/>
      <p:bldP spid="13" grpId="1" animBg="1"/>
      <p:bldP spid="15"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23220"/>
          </a:xfrm>
          <a:prstGeom prst="rect">
            <a:avLst/>
          </a:prstGeom>
        </p:spPr>
        <p:txBody>
          <a:bodyPr wrap="square">
            <a:spAutoFit/>
          </a:bodyPr>
          <a:lstStyle/>
          <a:p>
            <a:pPr algn="r"/>
            <a:r>
              <a:rPr lang="fr-FR" sz="28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III. Quelles actions pour scolariser les filles ?   </a:t>
            </a:r>
            <a:endParaRPr lang="fr-FR" sz="28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sp>
        <p:nvSpPr>
          <p:cNvPr id="5" name="ZoneTexte 4"/>
          <p:cNvSpPr txBox="1"/>
          <p:nvPr/>
        </p:nvSpPr>
        <p:spPr>
          <a:xfrm>
            <a:off x="162953" y="2789984"/>
            <a:ext cx="5251553" cy="1600438"/>
          </a:xfrm>
          <a:prstGeom prst="rect">
            <a:avLst/>
          </a:prstGeom>
          <a:solidFill>
            <a:schemeClr val="bg2"/>
          </a:solidFill>
          <a:ln>
            <a:solidFill>
              <a:schemeClr val="tx1"/>
            </a:solidFill>
          </a:ln>
        </p:spPr>
        <p:txBody>
          <a:bodyPr wrap="square" rtlCol="0">
            <a:spAutoFit/>
          </a:bodyPr>
          <a:lstStyle/>
          <a:p>
            <a:pPr algn="ctr"/>
            <a:r>
              <a:rPr lang="fr-FR" sz="1200" b="1" u="sng" cap="small" dirty="0">
                <a:latin typeface="Tw Cen MT" pitchFamily="34" charset="0"/>
              </a:rPr>
              <a:t>Nigéria : la banque mondiale offre plus de 21 millions de dollars pour promouvoir l'éducation des filles </a:t>
            </a:r>
          </a:p>
          <a:p>
            <a:pPr algn="just"/>
            <a:r>
              <a:rPr lang="fr-FR" sz="1200" dirty="0">
                <a:latin typeface="Tw Cen MT" pitchFamily="34" charset="0"/>
              </a:rPr>
              <a:t>L'Etat de Kaduna, ainsi que quatre autres Etats (Sokoto, Kano, </a:t>
            </a:r>
            <a:r>
              <a:rPr lang="fr-FR" sz="1200" dirty="0" err="1">
                <a:latin typeface="Tw Cen MT" pitchFamily="34" charset="0"/>
              </a:rPr>
              <a:t>Jigawa</a:t>
            </a:r>
            <a:r>
              <a:rPr lang="fr-FR" sz="1200" dirty="0">
                <a:latin typeface="Tw Cen MT" pitchFamily="34" charset="0"/>
              </a:rPr>
              <a:t> et Katsina) du Nord du Nigéria, ont bénéficié d'une subvention du Partenariat mondial pour l'éducation, d'un montant de 21 millions de dollars, en vue de financer la réhabilitation et la rénovation des écoles, de former des enseignants et de promouvoir l'éducation des filles</a:t>
            </a:r>
            <a:r>
              <a:rPr lang="fr-FR" sz="1200" dirty="0" smtClean="0">
                <a:latin typeface="Tw Cen MT" pitchFamily="34" charset="0"/>
              </a:rPr>
              <a:t>.</a:t>
            </a:r>
          </a:p>
          <a:p>
            <a:pPr algn="r"/>
            <a:r>
              <a:rPr lang="fr-FR" sz="700" i="1" dirty="0">
                <a:latin typeface="Tw Cen MT" pitchFamily="34" charset="0"/>
              </a:rPr>
              <a:t>http://www.imatin.net/article/societe/nigeria-la-banque-mondiale-offre-plus-de-21millions-de-dollards-pour-premouvoir-l-education-des-filles_36544_1462376275.html</a:t>
            </a:r>
          </a:p>
        </p:txBody>
      </p:sp>
      <p:sp>
        <p:nvSpPr>
          <p:cNvPr id="9" name="ZoneTexte 8"/>
          <p:cNvSpPr txBox="1"/>
          <p:nvPr/>
        </p:nvSpPr>
        <p:spPr>
          <a:xfrm>
            <a:off x="6180967" y="2788553"/>
            <a:ext cx="184731" cy="369332"/>
          </a:xfrm>
          <a:prstGeom prst="rect">
            <a:avLst/>
          </a:prstGeom>
          <a:noFill/>
        </p:spPr>
        <p:txBody>
          <a:bodyPr wrap="none" rtlCol="0">
            <a:spAutoFit/>
          </a:bodyPr>
          <a:lstStyle/>
          <a:p>
            <a:endParaRPr lang="fr-FR" dirty="0"/>
          </a:p>
        </p:txBody>
      </p:sp>
      <p:sp>
        <p:nvSpPr>
          <p:cNvPr id="13" name="Rectangle 12"/>
          <p:cNvSpPr/>
          <p:nvPr/>
        </p:nvSpPr>
        <p:spPr>
          <a:xfrm>
            <a:off x="5947518" y="1757641"/>
            <a:ext cx="1152000" cy="3342718"/>
          </a:xfrm>
          <a:prstGeom prst="rect">
            <a:avLst/>
          </a:prstGeom>
          <a:solidFill>
            <a:schemeClr val="tx1"/>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400" b="1" u="sng" cap="small" dirty="0" smtClean="0">
                <a:latin typeface="Tw Cen MT" pitchFamily="34" charset="0"/>
              </a:rPr>
              <a:t>Acteurs</a:t>
            </a:r>
          </a:p>
          <a:p>
            <a:pPr algn="ctr"/>
            <a:endParaRPr lang="fr-FR" sz="1400" b="1" dirty="0" smtClean="0">
              <a:latin typeface="Tw Cen MT" pitchFamily="34" charset="0"/>
            </a:endParaRPr>
          </a:p>
          <a:p>
            <a:pPr algn="r"/>
            <a:r>
              <a:rPr lang="fr-FR" sz="1400" b="1" dirty="0" smtClean="0">
                <a:latin typeface="Tw Cen MT" pitchFamily="34" charset="0"/>
              </a:rPr>
              <a:t>International (à l’échelle du monde)</a:t>
            </a:r>
          </a:p>
          <a:p>
            <a:pPr algn="r"/>
            <a:endParaRPr lang="fr-FR" sz="1400" b="1" dirty="0">
              <a:latin typeface="Tw Cen MT" pitchFamily="34" charset="0"/>
            </a:endParaRPr>
          </a:p>
          <a:p>
            <a:pPr algn="r"/>
            <a:r>
              <a:rPr lang="fr-FR" sz="1400" b="1" dirty="0" smtClean="0">
                <a:latin typeface="Tw Cen MT" pitchFamily="34" charset="0"/>
              </a:rPr>
              <a:t>Local (à l’échelle d’une ville, d’un quartier)</a:t>
            </a:r>
          </a:p>
          <a:p>
            <a:pPr algn="r"/>
            <a:endParaRPr lang="fr-FR" sz="1400" b="1" dirty="0">
              <a:latin typeface="Tw Cen MT" pitchFamily="34" charset="0"/>
            </a:endParaRPr>
          </a:p>
          <a:p>
            <a:pPr algn="r"/>
            <a:r>
              <a:rPr lang="fr-FR" sz="1400" b="1" dirty="0" smtClean="0">
                <a:latin typeface="Tw Cen MT" pitchFamily="34" charset="0"/>
              </a:rPr>
              <a:t>National (à l’échelle du pays)</a:t>
            </a:r>
            <a:endParaRPr lang="fr-FR" sz="1400" b="1" dirty="0">
              <a:latin typeface="Tw Cen MT" pitchFamily="34" charset="0"/>
            </a:endParaRPr>
          </a:p>
        </p:txBody>
      </p:sp>
      <p:sp>
        <p:nvSpPr>
          <p:cNvPr id="14" name="ZoneTexte 13"/>
          <p:cNvSpPr txBox="1"/>
          <p:nvPr/>
        </p:nvSpPr>
        <p:spPr>
          <a:xfrm>
            <a:off x="5602310" y="484359"/>
            <a:ext cx="3420000" cy="1092607"/>
          </a:xfrm>
          <a:prstGeom prst="rect">
            <a:avLst/>
          </a:prstGeom>
          <a:solidFill>
            <a:schemeClr val="bg2">
              <a:alpha val="38000"/>
            </a:schemeClr>
          </a:solidFill>
        </p:spPr>
        <p:txBody>
          <a:bodyPr wrap="square" rtlCol="0">
            <a:spAutoFit/>
          </a:bodyPr>
          <a:lstStyle/>
          <a:p>
            <a:pPr algn="just"/>
            <a:r>
              <a:rPr lang="fr-FR" sz="1300" b="1" u="sng" cap="small" dirty="0" smtClean="0">
                <a:latin typeface="Tw Cen MT" pitchFamily="34" charset="0"/>
              </a:rPr>
              <a:t>Consignes</a:t>
            </a:r>
            <a:r>
              <a:rPr lang="fr-FR" sz="1300" b="1" cap="small" dirty="0" smtClean="0">
                <a:latin typeface="Tw Cen MT" pitchFamily="34" charset="0"/>
              </a:rPr>
              <a:t> </a:t>
            </a:r>
            <a:r>
              <a:rPr lang="fr-FR" sz="1300" b="1" dirty="0" smtClean="0">
                <a:latin typeface="Tw Cen MT" pitchFamily="34" charset="0"/>
              </a:rPr>
              <a:t>: </a:t>
            </a:r>
          </a:p>
          <a:p>
            <a:pPr algn="just"/>
            <a:r>
              <a:rPr lang="fr-FR" sz="1300" b="1" dirty="0" smtClean="0">
                <a:latin typeface="Tw Cen MT" pitchFamily="34" charset="0"/>
              </a:rPr>
              <a:t>1. Lis attentivement les documents.</a:t>
            </a:r>
          </a:p>
          <a:p>
            <a:pPr algn="just"/>
            <a:r>
              <a:rPr lang="fr-FR" sz="1300" b="1" dirty="0" smtClean="0">
                <a:latin typeface="Tw Cen MT" pitchFamily="34" charset="0"/>
              </a:rPr>
              <a:t>2. </a:t>
            </a:r>
            <a:r>
              <a:rPr lang="fr-FR" sz="1300" b="1" dirty="0">
                <a:latin typeface="Tw Cen MT" pitchFamily="34" charset="0"/>
              </a:rPr>
              <a:t>E</a:t>
            </a:r>
            <a:r>
              <a:rPr lang="fr-FR" sz="1300" b="1" dirty="0" smtClean="0">
                <a:latin typeface="Tw Cen MT" pitchFamily="34" charset="0"/>
              </a:rPr>
              <a:t>n reliant par un trait le document à la colonne suivante (points rouges</a:t>
            </a:r>
            <a:r>
              <a:rPr lang="fr-FR" sz="1300" b="1" dirty="0">
                <a:latin typeface="Tw Cen MT" pitchFamily="34" charset="0"/>
              </a:rPr>
              <a:t>), </a:t>
            </a:r>
            <a:r>
              <a:rPr lang="fr-FR" sz="1300" b="1" dirty="0" smtClean="0">
                <a:latin typeface="Tw Cen MT" pitchFamily="34" charset="0"/>
              </a:rPr>
              <a:t>montre à quelle échelle œuvrent ces acteurs.</a:t>
            </a:r>
          </a:p>
        </p:txBody>
      </p:sp>
      <p:sp>
        <p:nvSpPr>
          <p:cNvPr id="15" name="Rectangle 14"/>
          <p:cNvSpPr/>
          <p:nvPr/>
        </p:nvSpPr>
        <p:spPr>
          <a:xfrm>
            <a:off x="7201557" y="1743988"/>
            <a:ext cx="1820753" cy="335637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u="sng" cap="small" dirty="0" smtClean="0">
                <a:latin typeface="Tw Cen MT" pitchFamily="34" charset="0"/>
              </a:rPr>
              <a:t>Action</a:t>
            </a:r>
          </a:p>
          <a:p>
            <a:pPr algn="ctr"/>
            <a:endParaRPr lang="fr-FR" sz="1400" dirty="0">
              <a:latin typeface="Tw Cen MT" pitchFamily="34" charset="0"/>
            </a:endParaRPr>
          </a:p>
          <a:p>
            <a:pPr algn="ctr"/>
            <a:r>
              <a:rPr lang="fr-FR" sz="1400" u="sng" dirty="0" smtClean="0">
                <a:latin typeface="Tw Cen MT" pitchFamily="34" charset="0"/>
              </a:rPr>
              <a:t>Acteur International</a:t>
            </a:r>
            <a:r>
              <a:rPr lang="fr-FR" sz="1400" dirty="0" smtClean="0">
                <a:latin typeface="Tw Cen MT" pitchFamily="34" charset="0"/>
              </a:rPr>
              <a:t> : </a:t>
            </a:r>
          </a:p>
          <a:p>
            <a:pPr algn="ctr"/>
            <a:r>
              <a:rPr lang="fr-FR" sz="1400" dirty="0" smtClean="0">
                <a:latin typeface="Tw Cen MT" pitchFamily="34" charset="0"/>
              </a:rPr>
              <a:t>Financer </a:t>
            </a:r>
            <a:r>
              <a:rPr lang="fr-FR" sz="1400" dirty="0">
                <a:latin typeface="Tw Cen MT" pitchFamily="34" charset="0"/>
              </a:rPr>
              <a:t>la scolarisation des filles</a:t>
            </a:r>
          </a:p>
          <a:p>
            <a:pPr algn="ctr"/>
            <a:endParaRPr lang="fr-FR" sz="1400" dirty="0" smtClean="0">
              <a:latin typeface="Tw Cen MT" pitchFamily="34" charset="0"/>
            </a:endParaRPr>
          </a:p>
          <a:p>
            <a:pPr algn="ctr"/>
            <a:r>
              <a:rPr lang="fr-FR" sz="1400" u="sng" dirty="0" smtClean="0">
                <a:latin typeface="Tw Cen MT" pitchFamily="34" charset="0"/>
              </a:rPr>
              <a:t>Acteur local</a:t>
            </a:r>
            <a:r>
              <a:rPr lang="fr-FR" sz="1400" dirty="0" smtClean="0">
                <a:latin typeface="Tw Cen MT" pitchFamily="34" charset="0"/>
              </a:rPr>
              <a:t> : </a:t>
            </a:r>
          </a:p>
          <a:p>
            <a:pPr algn="ctr"/>
            <a:r>
              <a:rPr lang="fr-FR" sz="1400" dirty="0" smtClean="0">
                <a:latin typeface="Tw Cen MT" pitchFamily="34" charset="0"/>
              </a:rPr>
              <a:t>Scolariser les enfants dans les bidonvilles </a:t>
            </a:r>
          </a:p>
          <a:p>
            <a:pPr algn="ctr"/>
            <a:endParaRPr lang="fr-FR" sz="1400" dirty="0">
              <a:latin typeface="Tw Cen MT" pitchFamily="34" charset="0"/>
            </a:endParaRPr>
          </a:p>
          <a:p>
            <a:pPr algn="ctr"/>
            <a:r>
              <a:rPr lang="fr-FR" sz="1400" u="sng" dirty="0" smtClean="0">
                <a:latin typeface="Tw Cen MT" pitchFamily="34" charset="0"/>
              </a:rPr>
              <a:t>Acteur national</a:t>
            </a:r>
            <a:r>
              <a:rPr lang="fr-FR" sz="1400" dirty="0" smtClean="0">
                <a:latin typeface="Tw Cen MT" pitchFamily="34" charset="0"/>
              </a:rPr>
              <a:t> : </a:t>
            </a:r>
          </a:p>
          <a:p>
            <a:pPr algn="ctr"/>
            <a:r>
              <a:rPr lang="fr-FR" sz="1400" dirty="0" smtClean="0">
                <a:latin typeface="Tw Cen MT" pitchFamily="34" charset="0"/>
              </a:rPr>
              <a:t>Scolariser les filles pour qu’elles deviennent des citoyennes </a:t>
            </a:r>
            <a:endParaRPr lang="fr-FR" sz="1400" dirty="0">
              <a:latin typeface="Tw Cen MT" pitchFamily="34" charset="0"/>
            </a:endParaRPr>
          </a:p>
        </p:txBody>
      </p:sp>
      <p:sp>
        <p:nvSpPr>
          <p:cNvPr id="16" name="ZoneTexte 15"/>
          <p:cNvSpPr txBox="1"/>
          <p:nvPr/>
        </p:nvSpPr>
        <p:spPr>
          <a:xfrm>
            <a:off x="5602310" y="5882802"/>
            <a:ext cx="3348000" cy="692497"/>
          </a:xfrm>
          <a:prstGeom prst="rect">
            <a:avLst/>
          </a:prstGeom>
          <a:solidFill>
            <a:schemeClr val="bg2">
              <a:alpha val="38000"/>
            </a:schemeClr>
          </a:solidFill>
        </p:spPr>
        <p:txBody>
          <a:bodyPr wrap="square" rtlCol="0">
            <a:spAutoFit/>
          </a:bodyPr>
          <a:lstStyle/>
          <a:p>
            <a:pPr algn="just"/>
            <a:r>
              <a:rPr lang="fr-FR" sz="1300" b="1" dirty="0" smtClean="0">
                <a:latin typeface="Tw Cen MT" pitchFamily="34" charset="0"/>
              </a:rPr>
              <a:t>3 Dans la dernière colonne, inscris l’action principale menée par chaque acteur pour permettre la scolarisation des filles.</a:t>
            </a:r>
          </a:p>
        </p:txBody>
      </p:sp>
      <p:cxnSp>
        <p:nvCxnSpPr>
          <p:cNvPr id="17" name="Connecteur droit 16"/>
          <p:cNvCxnSpPr>
            <a:stCxn id="18" idx="4"/>
            <a:endCxn id="20" idx="1"/>
          </p:cNvCxnSpPr>
          <p:nvPr/>
        </p:nvCxnSpPr>
        <p:spPr>
          <a:xfrm>
            <a:off x="5414506" y="1576966"/>
            <a:ext cx="559372" cy="3001700"/>
          </a:xfrm>
          <a:prstGeom prst="line">
            <a:avLst/>
          </a:prstGeom>
          <a:ln>
            <a:solidFill>
              <a:srgbClr val="7030A0"/>
            </a:solidFill>
          </a:ln>
        </p:spPr>
        <p:style>
          <a:lnRef idx="2">
            <a:schemeClr val="accent4"/>
          </a:lnRef>
          <a:fillRef idx="0">
            <a:schemeClr val="accent4"/>
          </a:fillRef>
          <a:effectRef idx="1">
            <a:schemeClr val="accent4"/>
          </a:effectRef>
          <a:fontRef idx="minor">
            <a:schemeClr val="tx1"/>
          </a:fontRef>
        </p:style>
      </p:cxnSp>
      <p:cxnSp>
        <p:nvCxnSpPr>
          <p:cNvPr id="26" name="Connecteur droit 25"/>
          <p:cNvCxnSpPr>
            <a:stCxn id="19" idx="7"/>
            <a:endCxn id="11" idx="3"/>
          </p:cNvCxnSpPr>
          <p:nvPr/>
        </p:nvCxnSpPr>
        <p:spPr>
          <a:xfrm flipV="1">
            <a:off x="5472503" y="2656357"/>
            <a:ext cx="501375" cy="835993"/>
          </a:xfrm>
          <a:prstGeom prst="line">
            <a:avLst/>
          </a:prstGeom>
          <a:ln>
            <a:solidFill>
              <a:srgbClr val="7030A0"/>
            </a:solidFill>
          </a:ln>
        </p:spPr>
        <p:style>
          <a:lnRef idx="2">
            <a:schemeClr val="accent4"/>
          </a:lnRef>
          <a:fillRef idx="0">
            <a:schemeClr val="accent4"/>
          </a:fillRef>
          <a:effectRef idx="1">
            <a:schemeClr val="accent4"/>
          </a:effectRef>
          <a:fontRef idx="minor">
            <a:schemeClr val="tx1"/>
          </a:fontRef>
        </p:style>
      </p:cxnSp>
      <p:cxnSp>
        <p:nvCxnSpPr>
          <p:cNvPr id="29" name="Connecteur droit 28"/>
          <p:cNvCxnSpPr>
            <a:stCxn id="22" idx="7"/>
            <a:endCxn id="21" idx="3"/>
          </p:cNvCxnSpPr>
          <p:nvPr/>
        </p:nvCxnSpPr>
        <p:spPr>
          <a:xfrm flipV="1">
            <a:off x="5478146" y="3616168"/>
            <a:ext cx="504080" cy="1949994"/>
          </a:xfrm>
          <a:prstGeom prst="line">
            <a:avLst/>
          </a:prstGeom>
          <a:ln>
            <a:solidFill>
              <a:srgbClr val="7030A0"/>
            </a:solidFill>
          </a:ln>
        </p:spPr>
        <p:style>
          <a:lnRef idx="2">
            <a:schemeClr val="accent4"/>
          </a:lnRef>
          <a:fillRef idx="0">
            <a:schemeClr val="accent4"/>
          </a:fillRef>
          <a:effectRef idx="1">
            <a:schemeClr val="accent4"/>
          </a:effectRef>
          <a:fontRef idx="minor">
            <a:schemeClr val="tx1"/>
          </a:fontRef>
        </p:style>
      </p:cxnSp>
      <p:sp>
        <p:nvSpPr>
          <p:cNvPr id="11" name="Ellipse 10"/>
          <p:cNvSpPr/>
          <p:nvPr/>
        </p:nvSpPr>
        <p:spPr>
          <a:xfrm>
            <a:off x="5947518" y="2502717"/>
            <a:ext cx="180000" cy="180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9" name="Ellipse 18"/>
          <p:cNvSpPr/>
          <p:nvPr/>
        </p:nvSpPr>
        <p:spPr>
          <a:xfrm>
            <a:off x="5318863" y="3465990"/>
            <a:ext cx="180000" cy="180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1" name="Ellipse 20"/>
          <p:cNvSpPr/>
          <p:nvPr/>
        </p:nvSpPr>
        <p:spPr>
          <a:xfrm>
            <a:off x="5955866" y="3462528"/>
            <a:ext cx="180000" cy="180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0" name="Ellipse 19"/>
          <p:cNvSpPr/>
          <p:nvPr/>
        </p:nvSpPr>
        <p:spPr>
          <a:xfrm>
            <a:off x="5947518" y="4552306"/>
            <a:ext cx="180000" cy="180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grpSp>
        <p:nvGrpSpPr>
          <p:cNvPr id="36" name="Groupe 35"/>
          <p:cNvGrpSpPr/>
          <p:nvPr/>
        </p:nvGrpSpPr>
        <p:grpSpPr>
          <a:xfrm>
            <a:off x="152648" y="4473307"/>
            <a:ext cx="5251554" cy="2123658"/>
            <a:chOff x="162952" y="4642306"/>
            <a:chExt cx="5251554" cy="2123658"/>
          </a:xfrm>
        </p:grpSpPr>
        <p:grpSp>
          <p:nvGrpSpPr>
            <p:cNvPr id="34" name="Groupe 33"/>
            <p:cNvGrpSpPr/>
            <p:nvPr/>
          </p:nvGrpSpPr>
          <p:grpSpPr>
            <a:xfrm>
              <a:off x="162952" y="4642306"/>
              <a:ext cx="5251554" cy="2123658"/>
              <a:chOff x="162952" y="4642306"/>
              <a:chExt cx="5251554" cy="2123658"/>
            </a:xfrm>
          </p:grpSpPr>
          <p:sp>
            <p:nvSpPr>
              <p:cNvPr id="7" name="Rectangle 6"/>
              <p:cNvSpPr/>
              <p:nvPr/>
            </p:nvSpPr>
            <p:spPr>
              <a:xfrm>
                <a:off x="162952" y="4642306"/>
                <a:ext cx="5251554" cy="2123658"/>
              </a:xfrm>
              <a:prstGeom prst="rect">
                <a:avLst/>
              </a:prstGeom>
              <a:solidFill>
                <a:schemeClr val="bg2"/>
              </a:solidFill>
              <a:ln>
                <a:solidFill>
                  <a:schemeClr val="tx1"/>
                </a:solidFill>
              </a:ln>
            </p:spPr>
            <p:txBody>
              <a:bodyPr wrap="square">
                <a:spAutoFit/>
              </a:bodyPr>
              <a:lstStyle/>
              <a:p>
                <a:pPr marL="2871788" algn="ctr"/>
                <a:r>
                  <a:rPr lang="fr-FR" sz="1200" b="1" u="sng" cap="small" dirty="0" smtClean="0">
                    <a:latin typeface="Tw Cen MT" pitchFamily="34" charset="0"/>
                  </a:rPr>
                  <a:t>L’école flottante de </a:t>
                </a:r>
                <a:r>
                  <a:rPr lang="fr-FR" sz="1200" b="1" u="sng" cap="small" dirty="0" err="1" smtClean="0">
                    <a:latin typeface="Tw Cen MT" pitchFamily="34" charset="0"/>
                  </a:rPr>
                  <a:t>Makoko</a:t>
                </a:r>
                <a:r>
                  <a:rPr lang="fr-FR" sz="1200" b="1" u="sng" cap="small" dirty="0" smtClean="0">
                    <a:latin typeface="Tw Cen MT" pitchFamily="34" charset="0"/>
                  </a:rPr>
                  <a:t> à Lagos </a:t>
                </a:r>
              </a:p>
              <a:p>
                <a:pPr marL="2871788" algn="just"/>
                <a:r>
                  <a:rPr lang="fr-FR" sz="1200" dirty="0" smtClean="0">
                    <a:latin typeface="Tw Cen MT" pitchFamily="34" charset="0"/>
                  </a:rPr>
                  <a:t>Le bidonville de </a:t>
                </a:r>
                <a:r>
                  <a:rPr lang="fr-FR" sz="1200" dirty="0" err="1" smtClean="0">
                    <a:latin typeface="Tw Cen MT" pitchFamily="34" charset="0"/>
                  </a:rPr>
                  <a:t>Makoko</a:t>
                </a:r>
                <a:r>
                  <a:rPr lang="fr-FR" sz="1200" dirty="0" smtClean="0">
                    <a:latin typeface="Tw Cen MT" pitchFamily="34" charset="0"/>
                  </a:rPr>
                  <a:t>, construit sur l’eau, abrite </a:t>
                </a:r>
                <a:r>
                  <a:rPr lang="fr-FR" sz="1200" dirty="0">
                    <a:latin typeface="Tw Cen MT" pitchFamily="34" charset="0"/>
                  </a:rPr>
                  <a:t>près de 100 000 personnes. B</a:t>
                </a:r>
                <a:r>
                  <a:rPr lang="fr-FR" sz="1200" dirty="0" smtClean="0">
                    <a:latin typeface="Tw Cen MT" pitchFamily="34" charset="0"/>
                  </a:rPr>
                  <a:t>eaucoup </a:t>
                </a:r>
                <a:r>
                  <a:rPr lang="fr-FR" sz="1200" dirty="0">
                    <a:latin typeface="Tw Cen MT" pitchFamily="34" charset="0"/>
                  </a:rPr>
                  <a:t>d’enfants sont contraints de </a:t>
                </a:r>
                <a:r>
                  <a:rPr lang="fr-FR" sz="1200" dirty="0" smtClean="0">
                    <a:latin typeface="Tw Cen MT" pitchFamily="34" charset="0"/>
                  </a:rPr>
                  <a:t>travailler. </a:t>
                </a:r>
                <a:r>
                  <a:rPr lang="fr-FR" sz="1200" dirty="0">
                    <a:latin typeface="Tw Cen MT" pitchFamily="34" charset="0"/>
                  </a:rPr>
                  <a:t>Pour réduire </a:t>
                </a:r>
                <a:r>
                  <a:rPr lang="fr-FR" sz="1200" dirty="0" smtClean="0">
                    <a:latin typeface="Tw Cen MT" pitchFamily="34" charset="0"/>
                  </a:rPr>
                  <a:t>l’analphabétisme, </a:t>
                </a:r>
                <a:r>
                  <a:rPr lang="fr-FR" sz="1200" dirty="0">
                    <a:latin typeface="Tw Cen MT" pitchFamily="34" charset="0"/>
                  </a:rPr>
                  <a:t>une </a:t>
                </a:r>
                <a:r>
                  <a:rPr lang="fr-FR" sz="1200" u="sng" dirty="0">
                    <a:latin typeface="Tw Cen MT" pitchFamily="34" charset="0"/>
                  </a:rPr>
                  <a:t>école flottante</a:t>
                </a:r>
                <a:r>
                  <a:rPr lang="fr-FR" sz="1200" dirty="0">
                    <a:latin typeface="Tw Cen MT" pitchFamily="34" charset="0"/>
                  </a:rPr>
                  <a:t> a </a:t>
                </a:r>
                <a:r>
                  <a:rPr lang="fr-FR" sz="1200" dirty="0" smtClean="0">
                    <a:latin typeface="Tw Cen MT" pitchFamily="34" charset="0"/>
                  </a:rPr>
                  <a:t>été </a:t>
                </a:r>
                <a:r>
                  <a:rPr lang="fr-FR" sz="1200" dirty="0">
                    <a:latin typeface="Tw Cen MT" pitchFamily="34" charset="0"/>
                  </a:rPr>
                  <a:t>construite sur la lagune en novembre 2015. </a:t>
                </a:r>
              </a:p>
              <a:p>
                <a:pPr marL="2871788" algn="just"/>
                <a:r>
                  <a:rPr lang="fr-FR" sz="1200" dirty="0" smtClean="0">
                    <a:latin typeface="Tw Cen MT" pitchFamily="34" charset="0"/>
                  </a:rPr>
                  <a:t>Soutenu par </a:t>
                </a:r>
                <a:r>
                  <a:rPr lang="fr-FR" sz="1200" dirty="0">
                    <a:latin typeface="Tw Cen MT" pitchFamily="34" charset="0"/>
                  </a:rPr>
                  <a:t>des associations </a:t>
                </a:r>
                <a:r>
                  <a:rPr lang="fr-FR" sz="1200" dirty="0" smtClean="0">
                    <a:latin typeface="Tw Cen MT" pitchFamily="34" charset="0"/>
                  </a:rPr>
                  <a:t>locales </a:t>
                </a:r>
              </a:p>
              <a:p>
                <a:pPr algn="just"/>
                <a:r>
                  <a:rPr lang="fr-FR" sz="1200" dirty="0" smtClean="0">
                    <a:latin typeface="Tw Cen MT" pitchFamily="34" charset="0"/>
                  </a:rPr>
                  <a:t>et l’ONU, </a:t>
                </a:r>
                <a:r>
                  <a:rPr lang="fr-FR" sz="1200" dirty="0">
                    <a:latin typeface="Tw Cen MT" pitchFamily="34" charset="0"/>
                  </a:rPr>
                  <a:t>ce projet </a:t>
                </a:r>
                <a:r>
                  <a:rPr lang="fr-FR" sz="1200" dirty="0" smtClean="0">
                    <a:latin typeface="Tw Cen MT" pitchFamily="34" charset="0"/>
                  </a:rPr>
                  <a:t>permet d’accueillir </a:t>
                </a:r>
                <a:r>
                  <a:rPr lang="fr-FR" sz="1200" dirty="0">
                    <a:latin typeface="Tw Cen MT" pitchFamily="34" charset="0"/>
                  </a:rPr>
                  <a:t>jusqu’à 100 élèves du primaire </a:t>
                </a:r>
                <a:r>
                  <a:rPr lang="fr-FR" sz="1200" dirty="0" smtClean="0">
                    <a:latin typeface="Tw Cen MT" pitchFamily="34" charset="0"/>
                  </a:rPr>
                  <a:t>gratuitement.</a:t>
                </a:r>
                <a:endParaRPr lang="fr-FR" sz="1200" dirty="0">
                  <a:latin typeface="Tw Cen MT" pitchFamily="34" charset="0"/>
                </a:endParaRPr>
              </a:p>
            </p:txBody>
          </p:sp>
          <p:pic>
            <p:nvPicPr>
              <p:cNvPr id="6" name="Picture 4" descr="http://i.f1g.fr/media/eidos/805x513_crop/2015/12/23/PHOcfbeb6f6-a98d-11e5-a581-1f848ed9c8d0-805x5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257" y="4652210"/>
                <a:ext cx="2880000" cy="18353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35" name="Rectangle 34"/>
            <p:cNvSpPr/>
            <p:nvPr/>
          </p:nvSpPr>
          <p:spPr>
            <a:xfrm>
              <a:off x="359470" y="5822049"/>
              <a:ext cx="684000" cy="57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llipse 21"/>
          <p:cNvSpPr/>
          <p:nvPr/>
        </p:nvSpPr>
        <p:spPr>
          <a:xfrm>
            <a:off x="5324506" y="5539802"/>
            <a:ext cx="180000" cy="180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grpSp>
        <p:nvGrpSpPr>
          <p:cNvPr id="24" name="Groupe 23"/>
          <p:cNvGrpSpPr/>
          <p:nvPr/>
        </p:nvGrpSpPr>
        <p:grpSpPr>
          <a:xfrm>
            <a:off x="146022" y="480229"/>
            <a:ext cx="5268484" cy="2231380"/>
            <a:chOff x="146022" y="480229"/>
            <a:chExt cx="5268484" cy="2231380"/>
          </a:xfrm>
        </p:grpSpPr>
        <p:sp>
          <p:nvSpPr>
            <p:cNvPr id="3" name="Rectangle 2"/>
            <p:cNvSpPr/>
            <p:nvPr/>
          </p:nvSpPr>
          <p:spPr>
            <a:xfrm>
              <a:off x="146022" y="480229"/>
              <a:ext cx="5268484" cy="2231380"/>
            </a:xfrm>
            <a:prstGeom prst="rect">
              <a:avLst/>
            </a:prstGeom>
            <a:solidFill>
              <a:schemeClr val="bg2"/>
            </a:solidFill>
            <a:ln>
              <a:solidFill>
                <a:schemeClr val="tx1"/>
              </a:solidFill>
            </a:ln>
          </p:spPr>
          <p:txBody>
            <a:bodyPr wrap="square">
              <a:spAutoFit/>
            </a:bodyPr>
            <a:lstStyle/>
            <a:p>
              <a:pPr marL="715963" algn="ctr"/>
              <a:r>
                <a:rPr lang="fr-FR" sz="1200" b="1" u="sng" cap="small" dirty="0" err="1">
                  <a:latin typeface="Tw Cen MT" pitchFamily="34" charset="0"/>
                </a:rPr>
                <a:t>Muhammadu</a:t>
              </a:r>
              <a:r>
                <a:rPr lang="fr-FR" sz="1200" b="1" u="sng" cap="small" dirty="0">
                  <a:latin typeface="Tw Cen MT" pitchFamily="34" charset="0"/>
                </a:rPr>
                <a:t> </a:t>
              </a:r>
              <a:r>
                <a:rPr lang="fr-FR" sz="1200" b="1" u="sng" cap="small" dirty="0" err="1">
                  <a:latin typeface="Tw Cen MT" pitchFamily="34" charset="0"/>
                </a:rPr>
                <a:t>Buhari</a:t>
              </a:r>
              <a:r>
                <a:rPr lang="fr-FR" sz="1200" b="1" u="sng" cap="small" dirty="0">
                  <a:latin typeface="Tw Cen MT" pitchFamily="34" charset="0"/>
                </a:rPr>
                <a:t>, </a:t>
              </a:r>
              <a:r>
                <a:rPr lang="fr-FR" sz="1200" b="1" u="sng" cap="small" dirty="0" smtClean="0">
                  <a:latin typeface="Tw Cen MT" pitchFamily="34" charset="0"/>
                </a:rPr>
                <a:t>président du Nigéria, pense </a:t>
              </a:r>
              <a:r>
                <a:rPr lang="fr-FR" sz="1200" b="1" u="sng" cap="small" dirty="0">
                  <a:latin typeface="Tw Cen MT" pitchFamily="34" charset="0"/>
                </a:rPr>
                <a:t>que c’est la pauvreté et l’ignorance qui ont permis à </a:t>
              </a:r>
              <a:r>
                <a:rPr lang="fr-FR" sz="1200" b="1" u="sng" cap="small" dirty="0" err="1">
                  <a:latin typeface="Tw Cen MT" pitchFamily="34" charset="0"/>
                </a:rPr>
                <a:t>Boko</a:t>
              </a:r>
              <a:r>
                <a:rPr lang="fr-FR" sz="1200" b="1" u="sng" cap="small" dirty="0">
                  <a:latin typeface="Tw Cen MT" pitchFamily="34" charset="0"/>
                </a:rPr>
                <a:t> </a:t>
              </a:r>
              <a:r>
                <a:rPr lang="fr-FR" sz="1200" b="1" u="sng" cap="small" dirty="0" err="1">
                  <a:latin typeface="Tw Cen MT" pitchFamily="34" charset="0"/>
                </a:rPr>
                <a:t>Haram</a:t>
              </a:r>
              <a:r>
                <a:rPr lang="fr-FR" sz="1200" b="1" u="sng" cap="small" dirty="0">
                  <a:latin typeface="Tw Cen MT" pitchFamily="34" charset="0"/>
                </a:rPr>
                <a:t> de </a:t>
              </a:r>
              <a:r>
                <a:rPr lang="fr-FR" sz="1200" b="1" u="sng" cap="small" dirty="0" smtClean="0">
                  <a:latin typeface="Tw Cen MT" pitchFamily="34" charset="0"/>
                </a:rPr>
                <a:t>s’implanter </a:t>
              </a:r>
              <a:r>
                <a:rPr lang="fr-FR" sz="1200" b="1" u="sng" cap="small" dirty="0">
                  <a:latin typeface="Tw Cen MT" pitchFamily="34" charset="0"/>
                </a:rPr>
                <a:t>dans le nord du Nigéria. </a:t>
              </a:r>
              <a:endParaRPr lang="fr-FR" sz="1200" b="1" u="sng" cap="small" dirty="0" smtClean="0">
                <a:latin typeface="Tw Cen MT" pitchFamily="34" charset="0"/>
              </a:endParaRPr>
            </a:p>
            <a:p>
              <a:pPr marL="715963" algn="just"/>
              <a:r>
                <a:rPr lang="fr-FR" sz="1200" dirty="0" smtClean="0">
                  <a:latin typeface="Tw Cen MT" pitchFamily="34" charset="0"/>
                </a:rPr>
                <a:t>Pour lutter contre l’insécurité, il </a:t>
              </a:r>
              <a:r>
                <a:rPr lang="fr-FR" sz="1200" i="1" dirty="0" smtClean="0">
                  <a:latin typeface="Tw Cen MT" pitchFamily="34" charset="0"/>
                </a:rPr>
                <a:t>veut «</a:t>
              </a:r>
              <a:r>
                <a:rPr lang="fr-FR" sz="1200" i="1" dirty="0">
                  <a:latin typeface="Tw Cen MT" pitchFamily="34" charset="0"/>
                </a:rPr>
                <a:t> scolariser davantage de filles afin qu’elles sortent de la misère et puissent jouer un rôle à part entière en tant que </a:t>
              </a:r>
              <a:r>
                <a:rPr lang="fr-FR" sz="1200" i="1" dirty="0" smtClean="0">
                  <a:latin typeface="Tw Cen MT" pitchFamily="34" charset="0"/>
                </a:rPr>
                <a:t>citoyennes »</a:t>
              </a:r>
              <a:r>
                <a:rPr lang="fr-FR" sz="1200" dirty="0" smtClean="0">
                  <a:latin typeface="Tw Cen MT" pitchFamily="34" charset="0"/>
                </a:rPr>
                <a:t>…</a:t>
              </a:r>
            </a:p>
            <a:p>
              <a:pPr algn="just"/>
              <a:r>
                <a:rPr lang="fr-FR" sz="1200" dirty="0" err="1" smtClean="0">
                  <a:latin typeface="Tw Cen MT" pitchFamily="34" charset="0"/>
                </a:rPr>
                <a:t>Boko</a:t>
              </a:r>
              <a:r>
                <a:rPr lang="fr-FR" sz="1200" dirty="0" smtClean="0">
                  <a:latin typeface="Tw Cen MT" pitchFamily="34" charset="0"/>
                </a:rPr>
                <a:t> </a:t>
              </a:r>
              <a:r>
                <a:rPr lang="fr-FR" sz="1200" dirty="0" err="1">
                  <a:latin typeface="Tw Cen MT" pitchFamily="34" charset="0"/>
                </a:rPr>
                <a:t>Haram</a:t>
              </a:r>
              <a:r>
                <a:rPr lang="fr-FR" sz="1200" dirty="0">
                  <a:latin typeface="Tw Cen MT" pitchFamily="34" charset="0"/>
                </a:rPr>
                <a:t> se nourrit du </a:t>
              </a:r>
              <a:r>
                <a:rPr lang="fr-FR" sz="1200" dirty="0" smtClean="0">
                  <a:latin typeface="Tw Cen MT" pitchFamily="34" charset="0"/>
                </a:rPr>
                <a:t>désespoir. </a:t>
              </a:r>
              <a:r>
                <a:rPr lang="fr-FR" sz="1200" dirty="0">
                  <a:latin typeface="Tw Cen MT" pitchFamily="34" charset="0"/>
                </a:rPr>
                <a:t>En s’attaquant à un lieu de savoir – une école – et en kidnappant plus de deux cents élèves, ces terroristes ont voulu frapper à l’endroit même où l’on a foi dans </a:t>
              </a:r>
              <a:r>
                <a:rPr lang="fr-FR" sz="1200" dirty="0" smtClean="0">
                  <a:latin typeface="Tw Cen MT" pitchFamily="34" charset="0"/>
                </a:rPr>
                <a:t>l’avenir. Nous </a:t>
              </a:r>
              <a:r>
                <a:rPr lang="fr-FR" sz="1200" dirty="0">
                  <a:latin typeface="Tw Cen MT" pitchFamily="34" charset="0"/>
                </a:rPr>
                <a:t>voulons montrer à </a:t>
              </a:r>
              <a:r>
                <a:rPr lang="fr-FR" sz="1200" dirty="0" err="1">
                  <a:latin typeface="Tw Cen MT" pitchFamily="34" charset="0"/>
                </a:rPr>
                <a:t>Boko</a:t>
              </a:r>
              <a:r>
                <a:rPr lang="fr-FR" sz="1200" dirty="0">
                  <a:latin typeface="Tw Cen MT" pitchFamily="34" charset="0"/>
                </a:rPr>
                <a:t> </a:t>
              </a:r>
              <a:r>
                <a:rPr lang="fr-FR" sz="1200" dirty="0" err="1">
                  <a:latin typeface="Tw Cen MT" pitchFamily="34" charset="0"/>
                </a:rPr>
                <a:t>Haram</a:t>
              </a:r>
              <a:r>
                <a:rPr lang="fr-FR" sz="1200" dirty="0">
                  <a:latin typeface="Tw Cen MT" pitchFamily="34" charset="0"/>
                </a:rPr>
                <a:t> qu’il va échouer et lui prouver que, comme l’a dit Nelson Mandela, </a:t>
              </a:r>
              <a:r>
                <a:rPr lang="fr-FR" sz="1200" i="1" dirty="0">
                  <a:latin typeface="Tw Cen MT" pitchFamily="34" charset="0"/>
                </a:rPr>
                <a:t>"l’éducation est l’arme la plus puissante pour changer le monde</a:t>
              </a:r>
              <a:r>
                <a:rPr lang="fr-FR" sz="1200" i="1" dirty="0" smtClean="0">
                  <a:latin typeface="Tw Cen MT" pitchFamily="34" charset="0"/>
                </a:rPr>
                <a:t>".      </a:t>
              </a:r>
            </a:p>
            <a:p>
              <a:pPr algn="r"/>
              <a:r>
                <a:rPr lang="fr-FR" sz="700" b="1" i="1" dirty="0" smtClean="0">
                  <a:latin typeface="Tw Cen MT" pitchFamily="34" charset="0"/>
                </a:rPr>
                <a:t>  </a:t>
              </a:r>
              <a:r>
                <a:rPr lang="fr-FR" sz="700" b="1" dirty="0" smtClean="0">
                  <a:latin typeface="Tw Cen MT" pitchFamily="34" charset="0"/>
                </a:rPr>
                <a:t>ttp</a:t>
              </a:r>
              <a:r>
                <a:rPr lang="fr-FR" sz="700" b="1" dirty="0">
                  <a:latin typeface="Tw Cen MT" pitchFamily="34" charset="0"/>
                </a:rPr>
                <a:t>://www.jeuneafrique.com/229819/politique/muhammadu-buhari-comment-je-compte-radiquer-boko-haram/</a:t>
              </a:r>
            </a:p>
          </p:txBody>
        </p:sp>
        <p:pic>
          <p:nvPicPr>
            <p:cNvPr id="11268" name="Picture 4" descr="http://theeagleonline.com.ng/wp-content/uploads/2015/03/Muhammadu-Buhari-e142568660886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22044" r="78557">
                          <a14:foregroundMark x1="23246" y1="74278" x2="24850" y2="94226"/>
                          <a14:foregroundMark x1="70541" y1="81890" x2="77756" y2="88451"/>
                          <a14:backgroundMark x1="28257" y1="6037" x2="36273" y2="1575"/>
                          <a14:backgroundMark x1="28657" y1="11024" x2="28657" y2="15748"/>
                          <a14:backgroundMark x1="29058" y1="15486" x2="28657" y2="22047"/>
                        </a14:backgroundRemoval>
                      </a14:imgEffect>
                    </a14:imgLayer>
                  </a14:imgProps>
                </a:ext>
                <a:ext uri="{28A0092B-C50C-407E-A947-70E740481C1C}">
                  <a14:useLocalDpi xmlns:a14="http://schemas.microsoft.com/office/drawing/2010/main" val="0"/>
                </a:ext>
              </a:extLst>
            </a:blip>
            <a:srcRect l="22644" r="21426"/>
            <a:stretch/>
          </p:blipFill>
          <p:spPr bwMode="auto">
            <a:xfrm>
              <a:off x="201576" y="523220"/>
              <a:ext cx="686728" cy="93747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Ellipse 17"/>
          <p:cNvSpPr/>
          <p:nvPr/>
        </p:nvSpPr>
        <p:spPr>
          <a:xfrm>
            <a:off x="5324506" y="1396966"/>
            <a:ext cx="180000" cy="180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662403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2000"/>
                                        <p:tgtEl>
                                          <p:spTgt spid="2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par>
                                <p:cTn id="16" presetID="21" presetClass="entr" presetSubtype="1"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heel(1)">
                                      <p:cBhvr>
                                        <p:cTn id="18" dur="2000"/>
                                        <p:tgtEl>
                                          <p:spTgt spid="36"/>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4">
                                            <p:bg/>
                                          </p:spTgt>
                                        </p:tgtEl>
                                        <p:attrNameLst>
                                          <p:attrName>style.visibility</p:attrName>
                                        </p:attrNameLst>
                                      </p:cBhvr>
                                      <p:to>
                                        <p:strVal val="visible"/>
                                      </p:to>
                                    </p:set>
                                    <p:animEffect transition="in" filter="wipe(left)">
                                      <p:cBhvr>
                                        <p:cTn id="22" dur="750"/>
                                        <p:tgtEl>
                                          <p:spTgt spid="14">
                                            <p:bg/>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wipe(left)">
                                      <p:cBhvr>
                                        <p:cTn id="25" dur="750"/>
                                        <p:tgtEl>
                                          <p:spTgt spid="14">
                                            <p:txEl>
                                              <p:pRg st="0" end="0"/>
                                            </p:txEl>
                                          </p:spTgt>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Effect transition="in" filter="wipe(left)">
                                      <p:cBhvr>
                                        <p:cTn id="29" dur="750"/>
                                        <p:tgtEl>
                                          <p:spTgt spid="1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1000"/>
                                        <p:tgtEl>
                                          <p:spTgt spid="1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5">
                                            <p:bg/>
                                          </p:spTgt>
                                        </p:tgtEl>
                                        <p:attrNameLst>
                                          <p:attrName>style.visibility</p:attrName>
                                        </p:attrNameLst>
                                      </p:cBhvr>
                                      <p:to>
                                        <p:strVal val="visible"/>
                                      </p:to>
                                    </p:set>
                                    <p:animEffect transition="in" filter="wipe(up)">
                                      <p:cBhvr>
                                        <p:cTn id="37" dur="1000"/>
                                        <p:tgtEl>
                                          <p:spTgt spid="15">
                                            <p:bg/>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5">
                                            <p:txEl>
                                              <p:pRg st="0" end="0"/>
                                            </p:txEl>
                                          </p:spTgt>
                                        </p:tgtEl>
                                        <p:attrNameLst>
                                          <p:attrName>style.visibility</p:attrName>
                                        </p:attrNameLst>
                                      </p:cBhvr>
                                      <p:to>
                                        <p:strVal val="visible"/>
                                      </p:to>
                                    </p:set>
                                    <p:animEffect transition="in" filter="wipe(up)">
                                      <p:cBhvr>
                                        <p:cTn id="40" dur="1000"/>
                                        <p:tgtEl>
                                          <p:spTgt spid="15">
                                            <p:txEl>
                                              <p:pRg st="0" end="0"/>
                                            </p:tx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5">
                                            <p:txEl>
                                              <p:pRg st="2" end="2"/>
                                            </p:txEl>
                                          </p:spTgt>
                                        </p:tgtEl>
                                        <p:attrNameLst>
                                          <p:attrName>style.visibility</p:attrName>
                                        </p:attrNameLst>
                                      </p:cBhvr>
                                      <p:to>
                                        <p:strVal val="visible"/>
                                      </p:to>
                                    </p:set>
                                    <p:animEffect transition="in" filter="wipe(up)">
                                      <p:cBhvr>
                                        <p:cTn id="43" dur="1000"/>
                                        <p:tgtEl>
                                          <p:spTgt spid="15">
                                            <p:txEl>
                                              <p:pRg st="2" end="2"/>
                                            </p:tx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5">
                                            <p:txEl>
                                              <p:pRg st="5" end="5"/>
                                            </p:txEl>
                                          </p:spTgt>
                                        </p:tgtEl>
                                        <p:attrNameLst>
                                          <p:attrName>style.visibility</p:attrName>
                                        </p:attrNameLst>
                                      </p:cBhvr>
                                      <p:to>
                                        <p:strVal val="visible"/>
                                      </p:to>
                                    </p:set>
                                    <p:animEffect transition="in" filter="wipe(up)">
                                      <p:cBhvr>
                                        <p:cTn id="46" dur="1000"/>
                                        <p:tgtEl>
                                          <p:spTgt spid="15">
                                            <p:txEl>
                                              <p:pRg st="5" end="5"/>
                                            </p:tx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5">
                                            <p:txEl>
                                              <p:pRg st="8" end="8"/>
                                            </p:txEl>
                                          </p:spTgt>
                                        </p:tgtEl>
                                        <p:attrNameLst>
                                          <p:attrName>style.visibility</p:attrName>
                                        </p:attrNameLst>
                                      </p:cBhvr>
                                      <p:to>
                                        <p:strVal val="visible"/>
                                      </p:to>
                                    </p:set>
                                    <p:animEffect transition="in" filter="wipe(up)">
                                      <p:cBhvr>
                                        <p:cTn id="49" dur="1000"/>
                                        <p:tgtEl>
                                          <p:spTgt spid="15">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4">
                                            <p:txEl>
                                              <p:pRg st="2" end="2"/>
                                            </p:txEl>
                                          </p:spTgt>
                                        </p:tgtEl>
                                        <p:attrNameLst>
                                          <p:attrName>style.visibility</p:attrName>
                                        </p:attrNameLst>
                                      </p:cBhvr>
                                      <p:to>
                                        <p:strVal val="visible"/>
                                      </p:to>
                                    </p:set>
                                    <p:animEffect transition="in" filter="wipe(left)">
                                      <p:cBhvr>
                                        <p:cTn id="54" dur="750"/>
                                        <p:tgtEl>
                                          <p:spTgt spid="14">
                                            <p:txEl>
                                              <p:pRg st="2" end="2"/>
                                            </p:txEl>
                                          </p:spTgt>
                                        </p:tgtEl>
                                      </p:cBhvr>
                                    </p:animEffect>
                                  </p:childTnLst>
                                </p:cTn>
                              </p:par>
                            </p:childTnLst>
                          </p:cTn>
                        </p:par>
                        <p:par>
                          <p:cTn id="55" fill="hold">
                            <p:stCondLst>
                              <p:cond delay="750"/>
                            </p:stCondLst>
                            <p:childTnLst>
                              <p:par>
                                <p:cTn id="56" presetID="53" presetClass="entr" presetSubtype="16"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Effect transition="in" filter="fade">
                                      <p:cBhvr>
                                        <p:cTn id="60" dur="500"/>
                                        <p:tgtEl>
                                          <p:spTgt spid="1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animEffect transition="in" filter="fade">
                                      <p:cBhvr>
                                        <p:cTn id="80" dur="500"/>
                                        <p:tgtEl>
                                          <p:spTgt spid="20"/>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wipe(up)">
                                      <p:cBhvr>
                                        <p:cTn id="90" dur="10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down)">
                                      <p:cBhvr>
                                        <p:cTn id="95" dur="1000"/>
                                        <p:tgtEl>
                                          <p:spTgt spid="2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wipe(down)">
                                      <p:cBhvr>
                                        <p:cTn id="100" dur="1000"/>
                                        <p:tgtEl>
                                          <p:spTgt spid="29"/>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left)">
                                      <p:cBhvr>
                                        <p:cTn id="105" dur="750"/>
                                        <p:tgtEl>
                                          <p:spTgt spid="1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15">
                                            <p:txEl>
                                              <p:pRg st="3" end="3"/>
                                            </p:txEl>
                                          </p:spTgt>
                                        </p:tgtEl>
                                        <p:attrNameLst>
                                          <p:attrName>style.visibility</p:attrName>
                                        </p:attrNameLst>
                                      </p:cBhvr>
                                      <p:to>
                                        <p:strVal val="visible"/>
                                      </p:to>
                                    </p:set>
                                    <p:animEffect transition="in" filter="wipe(left)">
                                      <p:cBhvr>
                                        <p:cTn id="110" dur="1000"/>
                                        <p:tgtEl>
                                          <p:spTgt spid="15">
                                            <p:txEl>
                                              <p:pRg st="3" end="3"/>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15">
                                            <p:txEl>
                                              <p:pRg st="6" end="6"/>
                                            </p:txEl>
                                          </p:spTgt>
                                        </p:tgtEl>
                                        <p:attrNameLst>
                                          <p:attrName>style.visibility</p:attrName>
                                        </p:attrNameLst>
                                      </p:cBhvr>
                                      <p:to>
                                        <p:strVal val="visible"/>
                                      </p:to>
                                    </p:set>
                                    <p:animEffect transition="in" filter="wipe(left)">
                                      <p:cBhvr>
                                        <p:cTn id="115" dur="1000"/>
                                        <p:tgtEl>
                                          <p:spTgt spid="15">
                                            <p:txEl>
                                              <p:pRg st="6" end="6"/>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5">
                                            <p:txEl>
                                              <p:pRg st="9" end="9"/>
                                            </p:txEl>
                                          </p:spTgt>
                                        </p:tgtEl>
                                        <p:attrNameLst>
                                          <p:attrName>style.visibility</p:attrName>
                                        </p:attrNameLst>
                                      </p:cBhvr>
                                      <p:to>
                                        <p:strVal val="visible"/>
                                      </p:to>
                                    </p:set>
                                    <p:animEffect transition="in" filter="wipe(left)">
                                      <p:cBhvr>
                                        <p:cTn id="120" dur="10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animBg="1"/>
      <p:bldP spid="14" grpId="0" uiExpand="1" build="p" animBg="1"/>
      <p:bldP spid="15" grpId="0" uiExpand="1" build="p" animBg="1"/>
      <p:bldP spid="16" grpId="0" animBg="1"/>
      <p:bldP spid="11" grpId="0" animBg="1"/>
      <p:bldP spid="19" grpId="0" animBg="1"/>
      <p:bldP spid="21" grpId="0" animBg="1"/>
      <p:bldP spid="20" grpId="0" animBg="1"/>
      <p:bldP spid="22"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57" y="3839324"/>
            <a:ext cx="7876687" cy="3018676"/>
          </a:xfrm>
          <a:prstGeom prst="rect">
            <a:avLst/>
          </a:prstGeom>
        </p:spPr>
      </p:pic>
      <p:sp>
        <p:nvSpPr>
          <p:cNvPr id="22" name="ZoneTexte 21"/>
          <p:cNvSpPr txBox="1"/>
          <p:nvPr/>
        </p:nvSpPr>
        <p:spPr>
          <a:xfrm>
            <a:off x="132072" y="6380454"/>
            <a:ext cx="8862293" cy="492443"/>
          </a:xfrm>
          <a:prstGeom prst="rect">
            <a:avLst/>
          </a:prstGeom>
          <a:solidFill>
            <a:schemeClr val="bg2">
              <a:alpha val="38000"/>
            </a:schemeClr>
          </a:solidFill>
        </p:spPr>
        <p:txBody>
          <a:bodyPr wrap="square" rtlCol="0">
            <a:spAutoFit/>
          </a:bodyPr>
          <a:lstStyle/>
          <a:p>
            <a:pPr algn="just"/>
            <a:r>
              <a:rPr lang="fr-FR" sz="1300" b="1" dirty="0" smtClean="0">
                <a:latin typeface="Tw Cen MT" pitchFamily="34" charset="0"/>
              </a:rPr>
              <a:t>Pour chaque carte, repérons les Etats du Nigéria où les indicateurs sont les plus faibles. Pour simplifier la lecture, on peut représenter schématiquement ces espaces : en géographie, ces schémas s’appellent des « </a:t>
            </a:r>
            <a:r>
              <a:rPr lang="fr-FR" sz="1300" b="1" dirty="0" err="1" smtClean="0">
                <a:latin typeface="Tw Cen MT" pitchFamily="34" charset="0"/>
              </a:rPr>
              <a:t>chorèmes</a:t>
            </a:r>
            <a:r>
              <a:rPr lang="fr-FR" sz="1300" b="1" dirty="0" smtClean="0">
                <a:latin typeface="Tw Cen MT" pitchFamily="34" charset="0"/>
              </a:rPr>
              <a:t> ». </a:t>
            </a:r>
          </a:p>
        </p:txBody>
      </p:sp>
      <p:sp>
        <p:nvSpPr>
          <p:cNvPr id="21" name="ZoneTexte 20"/>
          <p:cNvSpPr txBox="1"/>
          <p:nvPr/>
        </p:nvSpPr>
        <p:spPr>
          <a:xfrm>
            <a:off x="566310" y="4076074"/>
            <a:ext cx="8011380" cy="1292662"/>
          </a:xfrm>
          <a:prstGeom prst="rect">
            <a:avLst/>
          </a:prstGeom>
          <a:solidFill>
            <a:schemeClr val="bg2">
              <a:alpha val="38000"/>
            </a:schemeClr>
          </a:solidFill>
        </p:spPr>
        <p:txBody>
          <a:bodyPr wrap="square" rtlCol="0">
            <a:spAutoFit/>
          </a:bodyPr>
          <a:lstStyle/>
          <a:p>
            <a:pPr algn="just"/>
            <a:r>
              <a:rPr lang="fr-FR" sz="1300" b="1" u="sng" cap="small" dirty="0" smtClean="0">
                <a:latin typeface="Tw Cen MT" pitchFamily="34" charset="0"/>
              </a:rPr>
              <a:t>Questions à faire oralement avec les élèves</a:t>
            </a:r>
            <a:endParaRPr lang="fr-FR" sz="1300" b="1" dirty="0" smtClean="0">
              <a:latin typeface="Tw Cen MT" pitchFamily="34" charset="0"/>
            </a:endParaRPr>
          </a:p>
          <a:p>
            <a:pPr algn="just"/>
            <a:r>
              <a:rPr lang="fr-FR" sz="1300" b="1" dirty="0" smtClean="0">
                <a:latin typeface="Tw Cen MT" pitchFamily="34" charset="0"/>
              </a:rPr>
              <a:t>Que représentent ces trois cartes ? Dans quel pays ?</a:t>
            </a:r>
          </a:p>
          <a:p>
            <a:pPr marL="285750" indent="-285750" algn="just">
              <a:buFontTx/>
              <a:buChar char="-"/>
            </a:pPr>
            <a:r>
              <a:rPr lang="fr-FR" sz="1300" b="1" dirty="0" smtClean="0">
                <a:solidFill>
                  <a:schemeClr val="accent2">
                    <a:lumMod val="50000"/>
                  </a:schemeClr>
                </a:solidFill>
                <a:latin typeface="Tw Cen MT" pitchFamily="34" charset="0"/>
              </a:rPr>
              <a:t>La pauvreté au Nigéria</a:t>
            </a:r>
          </a:p>
          <a:p>
            <a:pPr marL="285750" indent="-285750" algn="just">
              <a:buFontTx/>
              <a:buChar char="-"/>
            </a:pPr>
            <a:r>
              <a:rPr lang="fr-FR" sz="1300" b="1" dirty="0" smtClean="0">
                <a:solidFill>
                  <a:schemeClr val="accent2">
                    <a:lumMod val="50000"/>
                  </a:schemeClr>
                </a:solidFill>
                <a:latin typeface="Tw Cen MT" pitchFamily="34" charset="0"/>
              </a:rPr>
              <a:t>La santé au Nigéria</a:t>
            </a:r>
          </a:p>
          <a:p>
            <a:pPr marL="285750" indent="-285750" algn="just">
              <a:buFontTx/>
              <a:buChar char="-"/>
            </a:pPr>
            <a:r>
              <a:rPr lang="fr-FR" sz="1300" b="1" dirty="0" smtClean="0">
                <a:solidFill>
                  <a:schemeClr val="accent2">
                    <a:lumMod val="50000"/>
                  </a:schemeClr>
                </a:solidFill>
                <a:latin typeface="Tw Cen MT" pitchFamily="34" charset="0"/>
              </a:rPr>
              <a:t>L’alphabétisation au Nigéria</a:t>
            </a:r>
          </a:p>
          <a:p>
            <a:pPr algn="just"/>
            <a:r>
              <a:rPr lang="fr-FR" sz="1300" b="1" u="sng" dirty="0" smtClean="0">
                <a:solidFill>
                  <a:schemeClr val="accent2">
                    <a:lumMod val="50000"/>
                  </a:schemeClr>
                </a:solidFill>
                <a:latin typeface="Tw Cen MT" pitchFamily="34" charset="0"/>
              </a:rPr>
              <a:t>Au professeur de préciser</a:t>
            </a:r>
            <a:r>
              <a:rPr lang="fr-FR" sz="1300" b="1" dirty="0" smtClean="0">
                <a:solidFill>
                  <a:schemeClr val="accent2">
                    <a:lumMod val="50000"/>
                  </a:schemeClr>
                </a:solidFill>
                <a:latin typeface="Tw Cen MT" pitchFamily="34" charset="0"/>
              </a:rPr>
              <a:t> : ces trois indicateurs permettent de mesurer le développement</a:t>
            </a:r>
          </a:p>
        </p:txBody>
      </p:sp>
      <p:pic>
        <p:nvPicPr>
          <p:cNvPr id="2" name="Image 1" descr="C:\Users\Corinne\Desktop\Sauvegarde\Travail\Programmes collège formation\Stage nvx programmes\5ème\Démographie Nigéria\_80914149_nigeria_poverty_624_v3.png"/>
          <p:cNvPicPr preferRelativeResize="0"/>
          <p:nvPr/>
        </p:nvPicPr>
        <p:blipFill rotWithShape="1">
          <a:blip r:embed="rId3">
            <a:extLst>
              <a:ext uri="{28A0092B-C50C-407E-A947-70E740481C1C}">
                <a14:useLocalDpi xmlns:a14="http://schemas.microsoft.com/office/drawing/2010/main" val="0"/>
              </a:ext>
            </a:extLst>
          </a:blip>
          <a:srcRect t="13840"/>
          <a:stretch/>
        </p:blipFill>
        <p:spPr bwMode="auto">
          <a:xfrm>
            <a:off x="144000" y="1082407"/>
            <a:ext cx="2917190" cy="2749407"/>
          </a:xfrm>
          <a:prstGeom prst="rect">
            <a:avLst/>
          </a:prstGeom>
          <a:noFill/>
          <a:ln>
            <a:solidFill>
              <a:schemeClr val="tx1"/>
            </a:solidFill>
          </a:ln>
        </p:spPr>
      </p:pic>
      <p:pic>
        <p:nvPicPr>
          <p:cNvPr id="4" name="Image 3" descr="Map showing literacy rates across Nigeria"/>
          <p:cNvPicPr preferRelativeResize="0"/>
          <p:nvPr/>
        </p:nvPicPr>
        <p:blipFill rotWithShape="1">
          <a:blip r:embed="rId4">
            <a:extLst>
              <a:ext uri="{28A0092B-C50C-407E-A947-70E740481C1C}">
                <a14:useLocalDpi xmlns:a14="http://schemas.microsoft.com/office/drawing/2010/main" val="0"/>
              </a:ext>
            </a:extLst>
          </a:blip>
          <a:srcRect t="11564"/>
          <a:stretch/>
        </p:blipFill>
        <p:spPr bwMode="auto">
          <a:xfrm>
            <a:off x="6084000" y="1081414"/>
            <a:ext cx="2916000" cy="2750400"/>
          </a:xfrm>
          <a:prstGeom prst="rect">
            <a:avLst/>
          </a:prstGeom>
          <a:noFill/>
          <a:ln>
            <a:solidFill>
              <a:schemeClr val="tx1"/>
            </a:solidFill>
          </a:ln>
        </p:spPr>
      </p:pic>
      <p:sp>
        <p:nvSpPr>
          <p:cNvPr id="6" name="Rectangle 5"/>
          <p:cNvSpPr/>
          <p:nvPr/>
        </p:nvSpPr>
        <p:spPr>
          <a:xfrm>
            <a:off x="3113405" y="480229"/>
            <a:ext cx="2917190" cy="562610"/>
          </a:xfrm>
          <a:prstGeom prst="rect">
            <a:avLst/>
          </a:prstGeom>
          <a:solidFill>
            <a:schemeClr val="bg1"/>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fr-FR" sz="1100" b="1" u="sng" cap="small" dirty="0" smtClean="0">
                <a:solidFill>
                  <a:schemeClr val="tx1"/>
                </a:solidFill>
                <a:effectLst/>
                <a:latin typeface="Tw Cen MT"/>
                <a:ea typeface="Calibri"/>
                <a:cs typeface="Times New Roman"/>
              </a:rPr>
              <a:t>La santé au Nigéria</a:t>
            </a:r>
            <a:endParaRPr lang="fr-FR" sz="1100" dirty="0">
              <a:solidFill>
                <a:schemeClr val="tx1"/>
              </a:solidFill>
              <a:effectLst/>
              <a:ea typeface="Calibri"/>
              <a:cs typeface="Times New Roman"/>
            </a:endParaRPr>
          </a:p>
          <a:p>
            <a:pPr algn="ctr">
              <a:lnSpc>
                <a:spcPct val="107000"/>
              </a:lnSpc>
              <a:spcAft>
                <a:spcPts val="0"/>
              </a:spcAft>
            </a:pPr>
            <a:r>
              <a:rPr lang="fr-FR" sz="1100" b="1" cap="small" dirty="0" smtClean="0">
                <a:solidFill>
                  <a:schemeClr val="tx1"/>
                </a:solidFill>
                <a:effectLst/>
                <a:latin typeface="Tw Cen MT"/>
                <a:ea typeface="Calibri"/>
                <a:cs typeface="Times New Roman"/>
              </a:rPr>
              <a:t>Pourcentage d’enfants âgés de 12 à 23 mois ayant reçu tous les vaccins obligatoires</a:t>
            </a:r>
            <a:endParaRPr lang="fr-FR" sz="1100" dirty="0">
              <a:solidFill>
                <a:schemeClr val="tx1"/>
              </a:solidFill>
              <a:effectLst/>
              <a:ea typeface="Calibri"/>
              <a:cs typeface="Times New Roman"/>
            </a:endParaRPr>
          </a:p>
        </p:txBody>
      </p:sp>
      <p:sp>
        <p:nvSpPr>
          <p:cNvPr id="7" name="Rectangle 6"/>
          <p:cNvSpPr/>
          <p:nvPr/>
        </p:nvSpPr>
        <p:spPr>
          <a:xfrm>
            <a:off x="6082810" y="480229"/>
            <a:ext cx="2917190" cy="562610"/>
          </a:xfrm>
          <a:prstGeom prst="rect">
            <a:avLst/>
          </a:prstGeom>
          <a:solidFill>
            <a:schemeClr val="bg1"/>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fr-FR" sz="1100" b="1" u="sng" cap="small" dirty="0" smtClean="0">
                <a:solidFill>
                  <a:schemeClr val="tx1"/>
                </a:solidFill>
                <a:effectLst/>
                <a:latin typeface="Tw Cen MT"/>
                <a:ea typeface="Calibri"/>
                <a:cs typeface="Times New Roman"/>
              </a:rPr>
              <a:t>L’Alphabétisation au Nigéria</a:t>
            </a:r>
            <a:endParaRPr lang="fr-FR" sz="1100" dirty="0">
              <a:solidFill>
                <a:schemeClr val="tx1"/>
              </a:solidFill>
              <a:effectLst/>
              <a:ea typeface="Calibri"/>
              <a:cs typeface="Times New Roman"/>
            </a:endParaRPr>
          </a:p>
          <a:p>
            <a:pPr algn="ctr">
              <a:lnSpc>
                <a:spcPct val="107000"/>
              </a:lnSpc>
              <a:spcAft>
                <a:spcPts val="0"/>
              </a:spcAft>
            </a:pPr>
            <a:r>
              <a:rPr lang="fr-FR" sz="1100" b="1" cap="small" dirty="0" smtClean="0">
                <a:solidFill>
                  <a:schemeClr val="tx1"/>
                </a:solidFill>
                <a:effectLst/>
                <a:latin typeface="Tw Cen MT"/>
                <a:ea typeface="Calibri"/>
                <a:cs typeface="Times New Roman"/>
              </a:rPr>
              <a:t>Pourcentage d’entrée à l’école </a:t>
            </a:r>
          </a:p>
          <a:p>
            <a:pPr algn="ctr">
              <a:lnSpc>
                <a:spcPct val="107000"/>
              </a:lnSpc>
              <a:spcAft>
                <a:spcPts val="0"/>
              </a:spcAft>
            </a:pPr>
            <a:r>
              <a:rPr lang="fr-FR" sz="1100" b="1" cap="small" dirty="0" smtClean="0">
                <a:solidFill>
                  <a:schemeClr val="tx1"/>
                </a:solidFill>
                <a:effectLst/>
                <a:latin typeface="Tw Cen MT"/>
                <a:ea typeface="Calibri"/>
                <a:cs typeface="Times New Roman"/>
              </a:rPr>
              <a:t>secondaire</a:t>
            </a:r>
            <a:endParaRPr lang="fr-FR" sz="1100" dirty="0">
              <a:solidFill>
                <a:schemeClr val="tx1"/>
              </a:solidFill>
              <a:effectLst/>
              <a:ea typeface="Calibri"/>
              <a:cs typeface="Times New Roman"/>
            </a:endParaRPr>
          </a:p>
        </p:txBody>
      </p:sp>
      <p:sp>
        <p:nvSpPr>
          <p:cNvPr id="8" name="Rectangle 7"/>
          <p:cNvSpPr/>
          <p:nvPr/>
        </p:nvSpPr>
        <p:spPr>
          <a:xfrm>
            <a:off x="138365" y="3963538"/>
            <a:ext cx="2917190" cy="234659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107770" y="3963538"/>
            <a:ext cx="2917190" cy="234659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6077175" y="3963537"/>
            <a:ext cx="2917190" cy="234659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440413" y="3963537"/>
            <a:ext cx="654205" cy="475786"/>
          </a:xfrm>
          <a:custGeom>
            <a:avLst/>
            <a:gdLst>
              <a:gd name="connsiteX0" fmla="*/ 0 w 654205"/>
              <a:gd name="connsiteY0" fmla="*/ 0 h 475786"/>
              <a:gd name="connsiteX1" fmla="*/ 200722 w 654205"/>
              <a:gd name="connsiteY1" fmla="*/ 475786 h 475786"/>
              <a:gd name="connsiteX2" fmla="*/ 475785 w 654205"/>
              <a:gd name="connsiteY2" fmla="*/ 382859 h 475786"/>
              <a:gd name="connsiteX3" fmla="*/ 516673 w 654205"/>
              <a:gd name="connsiteY3" fmla="*/ 152400 h 475786"/>
              <a:gd name="connsiteX4" fmla="*/ 654205 w 654205"/>
              <a:gd name="connsiteY4" fmla="*/ 107795 h 475786"/>
              <a:gd name="connsiteX5" fmla="*/ 654205 w 654205"/>
              <a:gd name="connsiteY5" fmla="*/ 0 h 475786"/>
              <a:gd name="connsiteX6" fmla="*/ 0 w 654205"/>
              <a:gd name="connsiteY6" fmla="*/ 0 h 47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205" h="475786">
                <a:moveTo>
                  <a:pt x="0" y="0"/>
                </a:moveTo>
                <a:lnTo>
                  <a:pt x="200722" y="475786"/>
                </a:lnTo>
                <a:lnTo>
                  <a:pt x="475785" y="382859"/>
                </a:lnTo>
                <a:lnTo>
                  <a:pt x="516673" y="152400"/>
                </a:lnTo>
                <a:lnTo>
                  <a:pt x="654205" y="107795"/>
                </a:lnTo>
                <a:lnTo>
                  <a:pt x="654205" y="0"/>
                </a:lnTo>
                <a:lnTo>
                  <a:pt x="0" y="0"/>
                </a:lnTo>
                <a:close/>
              </a:path>
            </a:pathLst>
          </a:custGeom>
          <a:solidFill>
            <a:srgbClr val="1D57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a:off x="3103325" y="3963538"/>
            <a:ext cx="2921508" cy="1101852"/>
          </a:xfrm>
          <a:custGeom>
            <a:avLst/>
            <a:gdLst>
              <a:gd name="connsiteX0" fmla="*/ 0 w 2921508"/>
              <a:gd name="connsiteY0" fmla="*/ 0 h 1101852"/>
              <a:gd name="connsiteX1" fmla="*/ 0 w 2921508"/>
              <a:gd name="connsiteY1" fmla="*/ 772668 h 1101852"/>
              <a:gd name="connsiteX2" fmla="*/ 891540 w 2921508"/>
              <a:gd name="connsiteY2" fmla="*/ 772668 h 1101852"/>
              <a:gd name="connsiteX3" fmla="*/ 1453896 w 2921508"/>
              <a:gd name="connsiteY3" fmla="*/ 356616 h 1101852"/>
              <a:gd name="connsiteX4" fmla="*/ 1650492 w 2921508"/>
              <a:gd name="connsiteY4" fmla="*/ 621792 h 1101852"/>
              <a:gd name="connsiteX5" fmla="*/ 1527048 w 2921508"/>
              <a:gd name="connsiteY5" fmla="*/ 886968 h 1101852"/>
              <a:gd name="connsiteX6" fmla="*/ 1732788 w 2921508"/>
              <a:gd name="connsiteY6" fmla="*/ 1101852 h 1101852"/>
              <a:gd name="connsiteX7" fmla="*/ 2921508 w 2921508"/>
              <a:gd name="connsiteY7" fmla="*/ 658368 h 1101852"/>
              <a:gd name="connsiteX8" fmla="*/ 2921508 w 2921508"/>
              <a:gd name="connsiteY8" fmla="*/ 4572 h 1101852"/>
              <a:gd name="connsiteX9" fmla="*/ 0 w 2921508"/>
              <a:gd name="connsiteY9" fmla="*/ 0 h 110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1508" h="1101852">
                <a:moveTo>
                  <a:pt x="0" y="0"/>
                </a:moveTo>
                <a:lnTo>
                  <a:pt x="0" y="772668"/>
                </a:lnTo>
                <a:lnTo>
                  <a:pt x="891540" y="772668"/>
                </a:lnTo>
                <a:lnTo>
                  <a:pt x="1453896" y="356616"/>
                </a:lnTo>
                <a:lnTo>
                  <a:pt x="1650492" y="621792"/>
                </a:lnTo>
                <a:lnTo>
                  <a:pt x="1527048" y="886968"/>
                </a:lnTo>
                <a:lnTo>
                  <a:pt x="1732788" y="1101852"/>
                </a:lnTo>
                <a:lnTo>
                  <a:pt x="2921508" y="658368"/>
                </a:lnTo>
                <a:lnTo>
                  <a:pt x="2921508" y="4572"/>
                </a:lnTo>
                <a:lnTo>
                  <a:pt x="0" y="0"/>
                </a:lnTo>
                <a:close/>
              </a:path>
            </a:pathLst>
          </a:custGeom>
          <a:solidFill>
            <a:srgbClr val="FCB2C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6251377" y="3963537"/>
            <a:ext cx="654205" cy="475786"/>
          </a:xfrm>
          <a:custGeom>
            <a:avLst/>
            <a:gdLst>
              <a:gd name="connsiteX0" fmla="*/ 0 w 654205"/>
              <a:gd name="connsiteY0" fmla="*/ 0 h 475786"/>
              <a:gd name="connsiteX1" fmla="*/ 200722 w 654205"/>
              <a:gd name="connsiteY1" fmla="*/ 475786 h 475786"/>
              <a:gd name="connsiteX2" fmla="*/ 475785 w 654205"/>
              <a:gd name="connsiteY2" fmla="*/ 382859 h 475786"/>
              <a:gd name="connsiteX3" fmla="*/ 516673 w 654205"/>
              <a:gd name="connsiteY3" fmla="*/ 152400 h 475786"/>
              <a:gd name="connsiteX4" fmla="*/ 654205 w 654205"/>
              <a:gd name="connsiteY4" fmla="*/ 107795 h 475786"/>
              <a:gd name="connsiteX5" fmla="*/ 654205 w 654205"/>
              <a:gd name="connsiteY5" fmla="*/ 0 h 475786"/>
              <a:gd name="connsiteX6" fmla="*/ 0 w 654205"/>
              <a:gd name="connsiteY6" fmla="*/ 0 h 47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205" h="475786">
                <a:moveTo>
                  <a:pt x="0" y="0"/>
                </a:moveTo>
                <a:lnTo>
                  <a:pt x="200722" y="475786"/>
                </a:lnTo>
                <a:lnTo>
                  <a:pt x="475785" y="382859"/>
                </a:lnTo>
                <a:lnTo>
                  <a:pt x="516673" y="152400"/>
                </a:lnTo>
                <a:lnTo>
                  <a:pt x="654205" y="107795"/>
                </a:lnTo>
                <a:lnTo>
                  <a:pt x="654205" y="0"/>
                </a:lnTo>
                <a:lnTo>
                  <a:pt x="0" y="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7153257" y="3961632"/>
            <a:ext cx="1305170" cy="840154"/>
          </a:xfrm>
          <a:custGeom>
            <a:avLst/>
            <a:gdLst>
              <a:gd name="connsiteX0" fmla="*/ 0 w 1305170"/>
              <a:gd name="connsiteY0" fmla="*/ 0 h 840154"/>
              <a:gd name="connsiteX1" fmla="*/ 0 w 1305170"/>
              <a:gd name="connsiteY1" fmla="*/ 652585 h 840154"/>
              <a:gd name="connsiteX2" fmla="*/ 410308 w 1305170"/>
              <a:gd name="connsiteY2" fmla="*/ 371231 h 840154"/>
              <a:gd name="connsiteX3" fmla="*/ 1152770 w 1305170"/>
              <a:gd name="connsiteY3" fmla="*/ 840154 h 840154"/>
              <a:gd name="connsiteX4" fmla="*/ 1305170 w 1305170"/>
              <a:gd name="connsiteY4" fmla="*/ 218831 h 840154"/>
              <a:gd name="connsiteX5" fmla="*/ 1305170 w 1305170"/>
              <a:gd name="connsiteY5" fmla="*/ 0 h 840154"/>
              <a:gd name="connsiteX6" fmla="*/ 0 w 1305170"/>
              <a:gd name="connsiteY6" fmla="*/ 0 h 84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70" h="840154">
                <a:moveTo>
                  <a:pt x="0" y="0"/>
                </a:moveTo>
                <a:lnTo>
                  <a:pt x="0" y="652585"/>
                </a:lnTo>
                <a:lnTo>
                  <a:pt x="410308" y="371231"/>
                </a:lnTo>
                <a:lnTo>
                  <a:pt x="1152770" y="840154"/>
                </a:lnTo>
                <a:lnTo>
                  <a:pt x="1305170" y="218831"/>
                </a:lnTo>
                <a:lnTo>
                  <a:pt x="1305170" y="0"/>
                </a:lnTo>
                <a:lnTo>
                  <a:pt x="0" y="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44000" y="5786910"/>
            <a:ext cx="2923483" cy="523220"/>
          </a:xfrm>
          <a:prstGeom prst="rect">
            <a:avLst/>
          </a:prstGeom>
          <a:noFill/>
        </p:spPr>
        <p:txBody>
          <a:bodyPr wrap="square" rtlCol="0">
            <a:spAutoFit/>
          </a:bodyPr>
          <a:lstStyle/>
          <a:p>
            <a:pPr algn="ctr"/>
            <a:r>
              <a:rPr lang="fr-FR" sz="1400" b="1" dirty="0" smtClean="0">
                <a:latin typeface="Tw Cen MT" pitchFamily="34" charset="0"/>
              </a:rPr>
              <a:t>…les Etats du Nigéria les plus pauvres</a:t>
            </a:r>
            <a:endParaRPr lang="fr-FR" sz="1400" b="1" dirty="0">
              <a:latin typeface="Tw Cen MT" pitchFamily="34" charset="0"/>
            </a:endParaRPr>
          </a:p>
        </p:txBody>
      </p:sp>
      <p:sp>
        <p:nvSpPr>
          <p:cNvPr id="18" name="ZoneTexte 17"/>
          <p:cNvSpPr txBox="1"/>
          <p:nvPr/>
        </p:nvSpPr>
        <p:spPr>
          <a:xfrm>
            <a:off x="3108960" y="5770346"/>
            <a:ext cx="2916000" cy="523220"/>
          </a:xfrm>
          <a:prstGeom prst="rect">
            <a:avLst/>
          </a:prstGeom>
          <a:noFill/>
        </p:spPr>
        <p:txBody>
          <a:bodyPr wrap="square" rtlCol="0">
            <a:spAutoFit/>
          </a:bodyPr>
          <a:lstStyle/>
          <a:p>
            <a:pPr algn="ctr"/>
            <a:r>
              <a:rPr lang="fr-FR" sz="1400" b="1" dirty="0" smtClean="0">
                <a:latin typeface="Tw Cen MT" pitchFamily="34" charset="0"/>
              </a:rPr>
              <a:t>… les Etats du Nigéria où les enfants sont le moins vaccinés</a:t>
            </a:r>
            <a:endParaRPr lang="fr-FR" sz="1400" b="1" dirty="0">
              <a:latin typeface="Tw Cen MT" pitchFamily="34" charset="0"/>
            </a:endParaRPr>
          </a:p>
        </p:txBody>
      </p:sp>
      <p:sp>
        <p:nvSpPr>
          <p:cNvPr id="19" name="ZoneTexte 18"/>
          <p:cNvSpPr txBox="1"/>
          <p:nvPr/>
        </p:nvSpPr>
        <p:spPr>
          <a:xfrm>
            <a:off x="6077175" y="5774004"/>
            <a:ext cx="2917190" cy="523220"/>
          </a:xfrm>
          <a:prstGeom prst="rect">
            <a:avLst/>
          </a:prstGeom>
          <a:noFill/>
        </p:spPr>
        <p:txBody>
          <a:bodyPr wrap="square" rtlCol="0">
            <a:spAutoFit/>
          </a:bodyPr>
          <a:lstStyle/>
          <a:p>
            <a:pPr algn="ctr"/>
            <a:r>
              <a:rPr lang="fr-FR" sz="1400" b="1" dirty="0" smtClean="0">
                <a:latin typeface="Tw Cen MT" pitchFamily="34" charset="0"/>
              </a:rPr>
              <a:t>… les Etats du Nigéria où la jeunesse a peu accès à l’éducation</a:t>
            </a:r>
            <a:endParaRPr lang="fr-FR" sz="1400" b="1" dirty="0">
              <a:latin typeface="Tw Cen MT" pitchFamily="34" charset="0"/>
            </a:endParaRPr>
          </a:p>
        </p:txBody>
      </p:sp>
      <p:sp>
        <p:nvSpPr>
          <p:cNvPr id="20" name="Rectangle 19"/>
          <p:cNvSpPr/>
          <p:nvPr/>
        </p:nvSpPr>
        <p:spPr>
          <a:xfrm>
            <a:off x="0" y="0"/>
            <a:ext cx="9144000" cy="430887"/>
          </a:xfrm>
          <a:prstGeom prst="rect">
            <a:avLst/>
          </a:prstGeom>
        </p:spPr>
        <p:txBody>
          <a:bodyPr wrap="square">
            <a:spAutoFit/>
          </a:bodyPr>
          <a:lstStyle/>
          <a:p>
            <a:pPr algn="r"/>
            <a:r>
              <a:rPr lang="fr-FR" sz="22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Conclusion : Croissance </a:t>
            </a:r>
            <a:r>
              <a:rPr lang="fr-FR" sz="2200" dirty="0" err="1"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demographique</a:t>
            </a:r>
            <a:r>
              <a:rPr lang="fr-FR" sz="22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 et </a:t>
            </a:r>
            <a:r>
              <a:rPr lang="fr-FR" sz="2200" dirty="0" err="1"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developpement</a:t>
            </a:r>
            <a:endParaRPr lang="fr-FR" sz="22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sp>
        <p:nvSpPr>
          <p:cNvPr id="23" name="ZoneTexte 22"/>
          <p:cNvSpPr txBox="1"/>
          <p:nvPr/>
        </p:nvSpPr>
        <p:spPr>
          <a:xfrm>
            <a:off x="5162875" y="5246345"/>
            <a:ext cx="3975490" cy="292388"/>
          </a:xfrm>
          <a:prstGeom prst="rect">
            <a:avLst/>
          </a:prstGeom>
          <a:solidFill>
            <a:schemeClr val="accent6">
              <a:lumMod val="75000"/>
              <a:alpha val="38000"/>
            </a:schemeClr>
          </a:solidFill>
        </p:spPr>
        <p:txBody>
          <a:bodyPr wrap="square" rtlCol="0">
            <a:spAutoFit/>
          </a:bodyPr>
          <a:lstStyle/>
          <a:p>
            <a:pPr algn="just"/>
            <a:r>
              <a:rPr lang="fr-FR" sz="1300" b="1" dirty="0" smtClean="0">
                <a:latin typeface="Tw Cen MT" pitchFamily="34" charset="0"/>
              </a:rPr>
              <a:t>Ces carrés blancs représentent le Nigéria</a:t>
            </a:r>
          </a:p>
        </p:txBody>
      </p:sp>
      <p:sp>
        <p:nvSpPr>
          <p:cNvPr id="24" name="ZoneTexte 23"/>
          <p:cNvSpPr txBox="1"/>
          <p:nvPr/>
        </p:nvSpPr>
        <p:spPr>
          <a:xfrm>
            <a:off x="5168510" y="5252551"/>
            <a:ext cx="3975490" cy="292388"/>
          </a:xfrm>
          <a:prstGeom prst="rect">
            <a:avLst/>
          </a:prstGeom>
          <a:solidFill>
            <a:schemeClr val="accent6">
              <a:lumMod val="75000"/>
              <a:alpha val="38000"/>
            </a:schemeClr>
          </a:solidFill>
        </p:spPr>
        <p:txBody>
          <a:bodyPr wrap="square" rtlCol="0">
            <a:spAutoFit/>
          </a:bodyPr>
          <a:lstStyle/>
          <a:p>
            <a:pPr algn="just"/>
            <a:r>
              <a:rPr lang="fr-FR" sz="1300" b="1" dirty="0" smtClean="0">
                <a:latin typeface="Tw Cen MT" pitchFamily="34" charset="0"/>
              </a:rPr>
              <a:t>Ces formes géométriques représentent …</a:t>
            </a:r>
          </a:p>
        </p:txBody>
      </p:sp>
      <p:sp>
        <p:nvSpPr>
          <p:cNvPr id="25" name="Forme libre 24"/>
          <p:cNvSpPr/>
          <p:nvPr/>
        </p:nvSpPr>
        <p:spPr>
          <a:xfrm>
            <a:off x="440413" y="3961632"/>
            <a:ext cx="654205" cy="475786"/>
          </a:xfrm>
          <a:custGeom>
            <a:avLst/>
            <a:gdLst>
              <a:gd name="connsiteX0" fmla="*/ 0 w 654205"/>
              <a:gd name="connsiteY0" fmla="*/ 0 h 475786"/>
              <a:gd name="connsiteX1" fmla="*/ 200722 w 654205"/>
              <a:gd name="connsiteY1" fmla="*/ 475786 h 475786"/>
              <a:gd name="connsiteX2" fmla="*/ 475785 w 654205"/>
              <a:gd name="connsiteY2" fmla="*/ 382859 h 475786"/>
              <a:gd name="connsiteX3" fmla="*/ 516673 w 654205"/>
              <a:gd name="connsiteY3" fmla="*/ 152400 h 475786"/>
              <a:gd name="connsiteX4" fmla="*/ 654205 w 654205"/>
              <a:gd name="connsiteY4" fmla="*/ 107795 h 475786"/>
              <a:gd name="connsiteX5" fmla="*/ 654205 w 654205"/>
              <a:gd name="connsiteY5" fmla="*/ 0 h 475786"/>
              <a:gd name="connsiteX6" fmla="*/ 0 w 654205"/>
              <a:gd name="connsiteY6" fmla="*/ 0 h 47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205" h="475786">
                <a:moveTo>
                  <a:pt x="0" y="0"/>
                </a:moveTo>
                <a:lnTo>
                  <a:pt x="200722" y="475786"/>
                </a:lnTo>
                <a:lnTo>
                  <a:pt x="475785" y="382859"/>
                </a:lnTo>
                <a:lnTo>
                  <a:pt x="516673" y="152400"/>
                </a:lnTo>
                <a:lnTo>
                  <a:pt x="654205" y="107795"/>
                </a:lnTo>
                <a:lnTo>
                  <a:pt x="654205" y="0"/>
                </a:lnTo>
                <a:lnTo>
                  <a:pt x="0" y="0"/>
                </a:lnTo>
                <a:close/>
              </a:path>
            </a:pathLst>
          </a:custGeom>
          <a:solidFill>
            <a:srgbClr val="1D5750">
              <a:alpha val="62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orme libre 27"/>
          <p:cNvSpPr/>
          <p:nvPr/>
        </p:nvSpPr>
        <p:spPr>
          <a:xfrm>
            <a:off x="1596960" y="3963538"/>
            <a:ext cx="1154588" cy="1120878"/>
          </a:xfrm>
          <a:custGeom>
            <a:avLst/>
            <a:gdLst>
              <a:gd name="connsiteX0" fmla="*/ 0 w 1154588"/>
              <a:gd name="connsiteY0" fmla="*/ 4214 h 1120878"/>
              <a:gd name="connsiteX1" fmla="*/ 358176 w 1154588"/>
              <a:gd name="connsiteY1" fmla="*/ 1120878 h 1120878"/>
              <a:gd name="connsiteX2" fmla="*/ 927042 w 1154588"/>
              <a:gd name="connsiteY2" fmla="*/ 1116664 h 1120878"/>
              <a:gd name="connsiteX3" fmla="*/ 1154588 w 1154588"/>
              <a:gd name="connsiteY3" fmla="*/ 0 h 1120878"/>
              <a:gd name="connsiteX4" fmla="*/ 0 w 1154588"/>
              <a:gd name="connsiteY4" fmla="*/ 4214 h 1120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588" h="1120878">
                <a:moveTo>
                  <a:pt x="0" y="4214"/>
                </a:moveTo>
                <a:lnTo>
                  <a:pt x="358176" y="1120878"/>
                </a:lnTo>
                <a:lnTo>
                  <a:pt x="927042" y="1116664"/>
                </a:lnTo>
                <a:lnTo>
                  <a:pt x="1154588" y="0"/>
                </a:lnTo>
                <a:lnTo>
                  <a:pt x="0" y="4214"/>
                </a:lnTo>
                <a:close/>
              </a:path>
            </a:pathLst>
          </a:custGeom>
          <a:solidFill>
            <a:srgbClr val="1D57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orme libre 28"/>
          <p:cNvSpPr/>
          <p:nvPr/>
        </p:nvSpPr>
        <p:spPr>
          <a:xfrm>
            <a:off x="1596960" y="3963538"/>
            <a:ext cx="1154588" cy="1120878"/>
          </a:xfrm>
          <a:custGeom>
            <a:avLst/>
            <a:gdLst>
              <a:gd name="connsiteX0" fmla="*/ 0 w 1154588"/>
              <a:gd name="connsiteY0" fmla="*/ 4214 h 1120878"/>
              <a:gd name="connsiteX1" fmla="*/ 358176 w 1154588"/>
              <a:gd name="connsiteY1" fmla="*/ 1120878 h 1120878"/>
              <a:gd name="connsiteX2" fmla="*/ 927042 w 1154588"/>
              <a:gd name="connsiteY2" fmla="*/ 1116664 h 1120878"/>
              <a:gd name="connsiteX3" fmla="*/ 1154588 w 1154588"/>
              <a:gd name="connsiteY3" fmla="*/ 0 h 1120878"/>
              <a:gd name="connsiteX4" fmla="*/ 0 w 1154588"/>
              <a:gd name="connsiteY4" fmla="*/ 4214 h 1120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588" h="1120878">
                <a:moveTo>
                  <a:pt x="0" y="4214"/>
                </a:moveTo>
                <a:lnTo>
                  <a:pt x="358176" y="1120878"/>
                </a:lnTo>
                <a:lnTo>
                  <a:pt x="927042" y="1116664"/>
                </a:lnTo>
                <a:lnTo>
                  <a:pt x="1154588" y="0"/>
                </a:lnTo>
                <a:lnTo>
                  <a:pt x="0" y="4214"/>
                </a:lnTo>
                <a:close/>
              </a:path>
            </a:pathLst>
          </a:custGeom>
          <a:solidFill>
            <a:srgbClr val="1D5750">
              <a:alpha val="62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32"/>
          <p:cNvCxnSpPr/>
          <p:nvPr/>
        </p:nvCxnSpPr>
        <p:spPr>
          <a:xfrm>
            <a:off x="-61783" y="5136834"/>
            <a:ext cx="9468000" cy="0"/>
          </a:xfrm>
          <a:prstGeom prst="line">
            <a:avLst/>
          </a:prstGeom>
        </p:spPr>
        <p:style>
          <a:lnRef idx="2">
            <a:schemeClr val="accent2"/>
          </a:lnRef>
          <a:fillRef idx="0">
            <a:schemeClr val="accent2"/>
          </a:fillRef>
          <a:effectRef idx="1">
            <a:schemeClr val="accent2"/>
          </a:effectRef>
          <a:fontRef idx="minor">
            <a:schemeClr val="tx1"/>
          </a:fontRef>
        </p:style>
      </p:cxnSp>
      <p:sp>
        <p:nvSpPr>
          <p:cNvPr id="34" name="ZoneTexte 33"/>
          <p:cNvSpPr txBox="1"/>
          <p:nvPr/>
        </p:nvSpPr>
        <p:spPr>
          <a:xfrm>
            <a:off x="5165512" y="5258757"/>
            <a:ext cx="3975490" cy="292388"/>
          </a:xfrm>
          <a:prstGeom prst="rect">
            <a:avLst/>
          </a:prstGeom>
          <a:solidFill>
            <a:schemeClr val="accent6">
              <a:lumMod val="75000"/>
              <a:alpha val="38000"/>
            </a:schemeClr>
          </a:solidFill>
        </p:spPr>
        <p:txBody>
          <a:bodyPr wrap="square" rtlCol="0">
            <a:spAutoFit/>
          </a:bodyPr>
          <a:lstStyle/>
          <a:p>
            <a:pPr algn="just"/>
            <a:r>
              <a:rPr lang="fr-FR" sz="1300" b="1" dirty="0" smtClean="0">
                <a:latin typeface="Tw Cen MT" pitchFamily="34" charset="0"/>
              </a:rPr>
              <a:t>Traçons une limite pour séparer le pays</a:t>
            </a:r>
          </a:p>
        </p:txBody>
      </p:sp>
      <p:sp>
        <p:nvSpPr>
          <p:cNvPr id="35" name="ZoneTexte 34"/>
          <p:cNvSpPr txBox="1"/>
          <p:nvPr/>
        </p:nvSpPr>
        <p:spPr>
          <a:xfrm>
            <a:off x="4244861" y="4832347"/>
            <a:ext cx="636713" cy="307777"/>
          </a:xfrm>
          <a:prstGeom prst="rect">
            <a:avLst/>
          </a:prstGeom>
          <a:noFill/>
        </p:spPr>
        <p:txBody>
          <a:bodyPr wrap="none" rtlCol="0">
            <a:spAutoFit/>
          </a:bodyPr>
          <a:lstStyle/>
          <a:p>
            <a:r>
              <a:rPr lang="fr-FR" sz="1400" b="1" cap="small" dirty="0" smtClean="0">
                <a:latin typeface="Tw Cen MT" pitchFamily="34" charset="0"/>
              </a:rPr>
              <a:t>Nord </a:t>
            </a:r>
            <a:endParaRPr lang="fr-FR" sz="1400" b="1" cap="small" dirty="0">
              <a:latin typeface="Tw Cen MT" pitchFamily="34" charset="0"/>
            </a:endParaRPr>
          </a:p>
        </p:txBody>
      </p:sp>
      <p:sp>
        <p:nvSpPr>
          <p:cNvPr id="36" name="ZoneTexte 35"/>
          <p:cNvSpPr txBox="1"/>
          <p:nvPr/>
        </p:nvSpPr>
        <p:spPr>
          <a:xfrm>
            <a:off x="4315878" y="5153261"/>
            <a:ext cx="452368" cy="307777"/>
          </a:xfrm>
          <a:prstGeom prst="rect">
            <a:avLst/>
          </a:prstGeom>
          <a:noFill/>
        </p:spPr>
        <p:txBody>
          <a:bodyPr wrap="none" rtlCol="0">
            <a:spAutoFit/>
          </a:bodyPr>
          <a:lstStyle/>
          <a:p>
            <a:r>
              <a:rPr lang="fr-FR" sz="1400" b="1" cap="small" dirty="0" smtClean="0">
                <a:latin typeface="Tw Cen MT" pitchFamily="34" charset="0"/>
              </a:rPr>
              <a:t>Sud</a:t>
            </a:r>
            <a:endParaRPr lang="fr-FR" sz="1400" b="1" cap="small" dirty="0">
              <a:latin typeface="Tw Cen MT" pitchFamily="34" charset="0"/>
            </a:endParaRPr>
          </a:p>
        </p:txBody>
      </p:sp>
      <p:sp>
        <p:nvSpPr>
          <p:cNvPr id="37" name="ZoneTexte 36"/>
          <p:cNvSpPr txBox="1"/>
          <p:nvPr/>
        </p:nvSpPr>
        <p:spPr>
          <a:xfrm>
            <a:off x="132072" y="1167418"/>
            <a:ext cx="3432037" cy="2492990"/>
          </a:xfrm>
          <a:prstGeom prst="rect">
            <a:avLst/>
          </a:prstGeom>
          <a:solidFill>
            <a:schemeClr val="bg2">
              <a:alpha val="38000"/>
            </a:schemeClr>
          </a:solidFill>
        </p:spPr>
        <p:txBody>
          <a:bodyPr wrap="square" rtlCol="0">
            <a:spAutoFit/>
          </a:bodyPr>
          <a:lstStyle/>
          <a:p>
            <a:pPr algn="just"/>
            <a:r>
              <a:rPr lang="fr-FR" sz="1300" b="1" u="sng" cap="small" dirty="0" smtClean="0">
                <a:latin typeface="Tw Cen MT" pitchFamily="34" charset="0"/>
              </a:rPr>
              <a:t>Questions</a:t>
            </a:r>
            <a:endParaRPr lang="fr-FR" sz="1300" b="1" dirty="0" smtClean="0">
              <a:latin typeface="Tw Cen MT" pitchFamily="34" charset="0"/>
            </a:endParaRPr>
          </a:p>
          <a:p>
            <a:pPr algn="just"/>
            <a:r>
              <a:rPr lang="fr-FR" sz="1300" b="1" dirty="0" smtClean="0">
                <a:latin typeface="Tw Cen MT" pitchFamily="34" charset="0"/>
              </a:rPr>
              <a:t>Où les indicateurs sont-ils les plus faibles ?</a:t>
            </a:r>
          </a:p>
          <a:p>
            <a:pPr algn="just"/>
            <a:r>
              <a:rPr lang="fr-FR" sz="1300" b="1" dirty="0" smtClean="0">
                <a:solidFill>
                  <a:schemeClr val="accent2">
                    <a:lumMod val="50000"/>
                  </a:schemeClr>
                </a:solidFill>
                <a:latin typeface="Tw Cen MT" pitchFamily="34" charset="0"/>
              </a:rPr>
              <a:t>Au Nord</a:t>
            </a:r>
          </a:p>
          <a:p>
            <a:pPr algn="just"/>
            <a:r>
              <a:rPr lang="fr-FR" sz="1300" b="1" dirty="0" smtClean="0">
                <a:latin typeface="Tw Cen MT" pitchFamily="34" charset="0"/>
              </a:rPr>
              <a:t>Observe maintenant la carte de la fécondité au Nigéria : Où sont situés les taux de fécondité les plus forts ?</a:t>
            </a:r>
          </a:p>
          <a:p>
            <a:pPr algn="just"/>
            <a:r>
              <a:rPr lang="fr-FR" sz="1300" b="1" dirty="0" smtClean="0">
                <a:solidFill>
                  <a:schemeClr val="accent2">
                    <a:lumMod val="50000"/>
                  </a:schemeClr>
                </a:solidFill>
                <a:latin typeface="Tw Cen MT" pitchFamily="34" charset="0"/>
              </a:rPr>
              <a:t>Au Nord (+ de 7 enfants par femme)</a:t>
            </a:r>
          </a:p>
          <a:p>
            <a:pPr algn="just"/>
            <a:r>
              <a:rPr lang="fr-FR" sz="1300" b="1" dirty="0" smtClean="0">
                <a:latin typeface="Tw Cen MT" pitchFamily="34" charset="0"/>
              </a:rPr>
              <a:t>Met en relation ce que tu viens d’observer avec les </a:t>
            </a:r>
            <a:r>
              <a:rPr lang="fr-FR" sz="1300" b="1" dirty="0" err="1" smtClean="0">
                <a:latin typeface="Tw Cen MT" pitchFamily="34" charset="0"/>
              </a:rPr>
              <a:t>chorèmes</a:t>
            </a:r>
            <a:r>
              <a:rPr lang="fr-FR" sz="1300" b="1" dirty="0" smtClean="0">
                <a:latin typeface="Tw Cen MT" pitchFamily="34" charset="0"/>
              </a:rPr>
              <a:t>. Que remarques-tu ?</a:t>
            </a:r>
          </a:p>
          <a:p>
            <a:pPr algn="just"/>
            <a:r>
              <a:rPr lang="fr-FR" sz="1300" b="1" dirty="0" smtClean="0">
                <a:solidFill>
                  <a:schemeClr val="accent2">
                    <a:lumMod val="50000"/>
                  </a:schemeClr>
                </a:solidFill>
                <a:latin typeface="Tw Cen MT" pitchFamily="34" charset="0"/>
              </a:rPr>
              <a:t>Là où forte, les indicateurs de développement sont les plus faibles du pays, la croissance démographique est forte.</a:t>
            </a:r>
          </a:p>
        </p:txBody>
      </p:sp>
      <p:pic>
        <p:nvPicPr>
          <p:cNvPr id="38" name="Imag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3348" y="496691"/>
            <a:ext cx="4636616" cy="3335123"/>
          </a:xfrm>
          <a:prstGeom prst="rect">
            <a:avLst/>
          </a:prstGeom>
          <a:ln>
            <a:solidFill>
              <a:schemeClr val="tx1"/>
            </a:solidFill>
          </a:ln>
        </p:spPr>
      </p:pic>
      <p:sp>
        <p:nvSpPr>
          <p:cNvPr id="39" name="ZoneTexte 10"/>
          <p:cNvSpPr txBox="1"/>
          <p:nvPr/>
        </p:nvSpPr>
        <p:spPr>
          <a:xfrm>
            <a:off x="144000" y="496691"/>
            <a:ext cx="3420109" cy="49244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spcAft>
                <a:spcPts val="0"/>
              </a:spcAft>
            </a:pPr>
            <a:r>
              <a:rPr lang="fr-FR" sz="1300" b="1" u="sng" kern="1200" dirty="0">
                <a:solidFill>
                  <a:srgbClr val="FFFFFF"/>
                </a:solidFill>
                <a:effectLst/>
                <a:latin typeface="Tw Cen MT"/>
                <a:ea typeface="Times New Roman"/>
                <a:cs typeface="Times New Roman"/>
              </a:rPr>
              <a:t>Taux de </a:t>
            </a:r>
            <a:r>
              <a:rPr lang="fr-FR" sz="1300" b="1" u="sng" kern="1200" dirty="0" smtClean="0">
                <a:solidFill>
                  <a:srgbClr val="FFFFFF"/>
                </a:solidFill>
                <a:effectLst/>
                <a:latin typeface="Tw Cen MT"/>
                <a:ea typeface="Times New Roman"/>
                <a:cs typeface="Times New Roman"/>
              </a:rPr>
              <a:t>fécondité (rappel)</a:t>
            </a:r>
            <a:r>
              <a:rPr lang="fr-FR" sz="1300" b="1" kern="1200" dirty="0" smtClean="0">
                <a:solidFill>
                  <a:srgbClr val="FFFFFF"/>
                </a:solidFill>
                <a:effectLst/>
                <a:latin typeface="Tw Cen MT"/>
                <a:ea typeface="Times New Roman"/>
                <a:cs typeface="Times New Roman"/>
              </a:rPr>
              <a:t> </a:t>
            </a:r>
            <a:r>
              <a:rPr lang="fr-FR" sz="1300" b="1" kern="1200" dirty="0">
                <a:solidFill>
                  <a:srgbClr val="FFFFFF"/>
                </a:solidFill>
                <a:effectLst/>
                <a:latin typeface="Tw Cen MT"/>
                <a:ea typeface="Times New Roman"/>
                <a:cs typeface="Times New Roman"/>
              </a:rPr>
              <a:t>: nombre d’enfants par femme en âge de procréer (15-45 ans)</a:t>
            </a:r>
            <a:endParaRPr lang="fr-FR" sz="1300" dirty="0">
              <a:effectLst/>
              <a:latin typeface="Times New Roman"/>
              <a:ea typeface="Times New Roman"/>
            </a:endParaRPr>
          </a:p>
        </p:txBody>
      </p:sp>
      <p:sp>
        <p:nvSpPr>
          <p:cNvPr id="41" name="Rectangle 40"/>
          <p:cNvSpPr/>
          <p:nvPr/>
        </p:nvSpPr>
        <p:spPr>
          <a:xfrm>
            <a:off x="6643371" y="3239155"/>
            <a:ext cx="1784798" cy="421253"/>
          </a:xfrm>
          <a:prstGeom prst="rect">
            <a:avLst/>
          </a:prstGeom>
          <a:noFill/>
          <a:ln w="12700">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fr-FR" sz="1100" b="1" u="sng" cap="small" dirty="0" smtClean="0">
                <a:solidFill>
                  <a:schemeClr val="tx1"/>
                </a:solidFill>
                <a:effectLst/>
                <a:latin typeface="Tw Cen MT"/>
                <a:ea typeface="Calibri"/>
                <a:cs typeface="Times New Roman"/>
              </a:rPr>
              <a:t>Carte du taux de fécondité au Nigéria</a:t>
            </a:r>
            <a:endParaRPr lang="fr-FR" sz="1100" dirty="0">
              <a:solidFill>
                <a:schemeClr val="tx1"/>
              </a:solidFill>
              <a:effectLst/>
              <a:ea typeface="Calibri"/>
              <a:cs typeface="Times New Roman"/>
            </a:endParaRPr>
          </a:p>
        </p:txBody>
      </p:sp>
      <p:sp>
        <p:nvSpPr>
          <p:cNvPr id="50" name="ZoneTexte 49"/>
          <p:cNvSpPr txBox="1"/>
          <p:nvPr/>
        </p:nvSpPr>
        <p:spPr>
          <a:xfrm>
            <a:off x="138035" y="2158877"/>
            <a:ext cx="3432037" cy="892552"/>
          </a:xfrm>
          <a:prstGeom prst="rect">
            <a:avLst/>
          </a:prstGeom>
          <a:solidFill>
            <a:schemeClr val="bg2">
              <a:alpha val="38000"/>
            </a:schemeClr>
          </a:solidFill>
        </p:spPr>
        <p:txBody>
          <a:bodyPr wrap="square" rtlCol="0">
            <a:spAutoFit/>
          </a:bodyPr>
          <a:lstStyle/>
          <a:p>
            <a:pPr algn="just"/>
            <a:r>
              <a:rPr lang="fr-FR" sz="1300" b="1" u="sng" cap="small" dirty="0" smtClean="0">
                <a:latin typeface="Tw Cen MT" pitchFamily="34" charset="0"/>
              </a:rPr>
              <a:t>A l’inverse…</a:t>
            </a:r>
            <a:endParaRPr lang="fr-FR" sz="1300" b="1" dirty="0" smtClean="0">
              <a:latin typeface="Tw Cen MT" pitchFamily="34" charset="0"/>
            </a:endParaRPr>
          </a:p>
          <a:p>
            <a:pPr algn="just"/>
            <a:r>
              <a:rPr lang="fr-FR" sz="1300" b="1" dirty="0" smtClean="0">
                <a:solidFill>
                  <a:schemeClr val="accent2">
                    <a:lumMod val="50000"/>
                  </a:schemeClr>
                </a:solidFill>
                <a:latin typeface="Tw Cen MT" pitchFamily="34" charset="0"/>
              </a:rPr>
              <a:t>Là où la croissance démographique est moins forte, les indicateurs de développement sont meilleurs.</a:t>
            </a:r>
          </a:p>
        </p:txBody>
      </p:sp>
      <p:sp>
        <p:nvSpPr>
          <p:cNvPr id="5" name="Rectangle 4"/>
          <p:cNvSpPr/>
          <p:nvPr/>
        </p:nvSpPr>
        <p:spPr>
          <a:xfrm>
            <a:off x="144000" y="480229"/>
            <a:ext cx="2917190" cy="562610"/>
          </a:xfrm>
          <a:prstGeom prst="rect">
            <a:avLst/>
          </a:prstGeom>
          <a:solidFill>
            <a:schemeClr val="bg1"/>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fr-FR" sz="1100" b="1" u="sng" cap="small" dirty="0">
                <a:solidFill>
                  <a:schemeClr val="tx1"/>
                </a:solidFill>
                <a:effectLst/>
                <a:latin typeface="Tw Cen MT"/>
                <a:ea typeface="Calibri"/>
                <a:cs typeface="Times New Roman"/>
              </a:rPr>
              <a:t>La pauvreté au Nigéria</a:t>
            </a:r>
            <a:endParaRPr lang="fr-FR" sz="1100" dirty="0">
              <a:solidFill>
                <a:schemeClr val="tx1"/>
              </a:solidFill>
              <a:effectLst/>
              <a:ea typeface="Calibri"/>
              <a:cs typeface="Times New Roman"/>
            </a:endParaRPr>
          </a:p>
          <a:p>
            <a:pPr algn="ctr">
              <a:lnSpc>
                <a:spcPct val="107000"/>
              </a:lnSpc>
              <a:spcAft>
                <a:spcPts val="0"/>
              </a:spcAft>
            </a:pPr>
            <a:r>
              <a:rPr lang="fr-FR" sz="1100" b="1" cap="small" dirty="0" smtClean="0">
                <a:solidFill>
                  <a:schemeClr val="tx1"/>
                </a:solidFill>
                <a:effectLst/>
                <a:latin typeface="Tw Cen MT"/>
                <a:ea typeface="Calibri"/>
                <a:cs typeface="Times New Roman"/>
              </a:rPr>
              <a:t>Pourcentage de personnes vivant dans la pauvreté absolue </a:t>
            </a:r>
            <a:endParaRPr lang="fr-FR" sz="1100" dirty="0">
              <a:solidFill>
                <a:schemeClr val="tx1"/>
              </a:solidFill>
              <a:effectLst/>
              <a:ea typeface="Calibri"/>
              <a:cs typeface="Times New Roman"/>
            </a:endParaRPr>
          </a:p>
        </p:txBody>
      </p:sp>
      <p:pic>
        <p:nvPicPr>
          <p:cNvPr id="3" name="Image 2" descr="Map showing child vaccination rates across Nigeria"/>
          <p:cNvPicPr preferRelativeResize="0"/>
          <p:nvPr/>
        </p:nvPicPr>
        <p:blipFill rotWithShape="1">
          <a:blip r:embed="rId6">
            <a:extLst>
              <a:ext uri="{28A0092B-C50C-407E-A947-70E740481C1C}">
                <a14:useLocalDpi xmlns:a14="http://schemas.microsoft.com/office/drawing/2010/main" val="0"/>
              </a:ext>
            </a:extLst>
          </a:blip>
          <a:srcRect t="15726"/>
          <a:stretch/>
        </p:blipFill>
        <p:spPr bwMode="auto">
          <a:xfrm>
            <a:off x="3114595" y="1082407"/>
            <a:ext cx="2916000" cy="2750400"/>
          </a:xfrm>
          <a:prstGeom prst="rect">
            <a:avLst/>
          </a:prstGeom>
          <a:noFill/>
          <a:ln>
            <a:solidFill>
              <a:schemeClr val="tx1"/>
            </a:solidFill>
          </a:ln>
        </p:spPr>
      </p:pic>
    </p:spTree>
    <p:extLst>
      <p:ext uri="{BB962C8B-B14F-4D97-AF65-F5344CB8AC3E}">
        <p14:creationId xmlns:p14="http://schemas.microsoft.com/office/powerpoint/2010/main" val="317619502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par>
                                <p:cTn id="13" presetID="21"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par>
                                <p:cTn id="16" presetID="21" presetClass="entr" presetSubtype="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750"/>
                                        <p:tgtEl>
                                          <p:spTgt spid="5"/>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750"/>
                                        <p:tgtEl>
                                          <p:spTgt spid="6"/>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75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1">
                                            <p:bg/>
                                          </p:spTgt>
                                        </p:tgtEl>
                                        <p:attrNameLst>
                                          <p:attrName>style.visibility</p:attrName>
                                        </p:attrNameLst>
                                      </p:cBhvr>
                                      <p:to>
                                        <p:strVal val="visible"/>
                                      </p:to>
                                    </p:set>
                                    <p:animEffect transition="in" filter="wipe(left)">
                                      <p:cBhvr>
                                        <p:cTn id="36" dur="750"/>
                                        <p:tgtEl>
                                          <p:spTgt spid="21">
                                            <p:bg/>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wipe(left)">
                                      <p:cBhvr>
                                        <p:cTn id="39" dur="750"/>
                                        <p:tgtEl>
                                          <p:spTgt spid="21">
                                            <p:txEl>
                                              <p:pRg st="0" end="0"/>
                                            </p:txEl>
                                          </p:spTgt>
                                        </p:tgtEl>
                                      </p:cBhvr>
                                    </p:animEffect>
                                  </p:childTnLst>
                                </p:cTn>
                              </p:par>
                            </p:childTnLst>
                          </p:cTn>
                        </p:par>
                        <p:par>
                          <p:cTn id="40" fill="hold">
                            <p:stCondLst>
                              <p:cond delay="750"/>
                            </p:stCondLst>
                            <p:childTnLst>
                              <p:par>
                                <p:cTn id="41" presetID="22" presetClass="entr" presetSubtype="8" fill="hold" grpId="0" nodeType="afterEffect">
                                  <p:stCondLst>
                                    <p:cond delay="0"/>
                                  </p:stCondLst>
                                  <p:childTnLst>
                                    <p:set>
                                      <p:cBhvr>
                                        <p:cTn id="42" dur="1" fill="hold">
                                          <p:stCondLst>
                                            <p:cond delay="0"/>
                                          </p:stCondLst>
                                        </p:cTn>
                                        <p:tgtEl>
                                          <p:spTgt spid="21">
                                            <p:txEl>
                                              <p:pRg st="1" end="1"/>
                                            </p:txEl>
                                          </p:spTgt>
                                        </p:tgtEl>
                                        <p:attrNameLst>
                                          <p:attrName>style.visibility</p:attrName>
                                        </p:attrNameLst>
                                      </p:cBhvr>
                                      <p:to>
                                        <p:strVal val="visible"/>
                                      </p:to>
                                    </p:set>
                                    <p:animEffect transition="in" filter="wipe(left)">
                                      <p:cBhvr>
                                        <p:cTn id="43" dur="750"/>
                                        <p:tgtEl>
                                          <p:spTgt spid="21">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wipe(left)">
                                      <p:cBhvr>
                                        <p:cTn id="48" dur="750"/>
                                        <p:tgtEl>
                                          <p:spTgt spid="21">
                                            <p:txEl>
                                              <p:pRg st="2" end="2"/>
                                            </p:txEl>
                                          </p:spTgt>
                                        </p:tgtEl>
                                      </p:cBhvr>
                                    </p:animEffect>
                                  </p:childTnLst>
                                </p:cTn>
                              </p:par>
                            </p:childTnLst>
                          </p:cTn>
                        </p:par>
                        <p:par>
                          <p:cTn id="49" fill="hold">
                            <p:stCondLst>
                              <p:cond delay="750"/>
                            </p:stCondLst>
                            <p:childTnLst>
                              <p:par>
                                <p:cTn id="50" presetID="22" presetClass="entr" presetSubtype="8" fill="hold" grpId="0" nodeType="afterEffect">
                                  <p:stCondLst>
                                    <p:cond delay="0"/>
                                  </p:stCondLst>
                                  <p:childTnLst>
                                    <p:set>
                                      <p:cBhvr>
                                        <p:cTn id="51" dur="1" fill="hold">
                                          <p:stCondLst>
                                            <p:cond delay="0"/>
                                          </p:stCondLst>
                                        </p:cTn>
                                        <p:tgtEl>
                                          <p:spTgt spid="21">
                                            <p:txEl>
                                              <p:pRg st="3" end="3"/>
                                            </p:txEl>
                                          </p:spTgt>
                                        </p:tgtEl>
                                        <p:attrNameLst>
                                          <p:attrName>style.visibility</p:attrName>
                                        </p:attrNameLst>
                                      </p:cBhvr>
                                      <p:to>
                                        <p:strVal val="visible"/>
                                      </p:to>
                                    </p:set>
                                    <p:animEffect transition="in" filter="wipe(left)">
                                      <p:cBhvr>
                                        <p:cTn id="52" dur="750"/>
                                        <p:tgtEl>
                                          <p:spTgt spid="21">
                                            <p:txEl>
                                              <p:pRg st="3" end="3"/>
                                            </p:txEl>
                                          </p:spTgt>
                                        </p:tgtEl>
                                      </p:cBhvr>
                                    </p:animEffect>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21">
                                            <p:txEl>
                                              <p:pRg st="4" end="4"/>
                                            </p:txEl>
                                          </p:spTgt>
                                        </p:tgtEl>
                                        <p:attrNameLst>
                                          <p:attrName>style.visibility</p:attrName>
                                        </p:attrNameLst>
                                      </p:cBhvr>
                                      <p:to>
                                        <p:strVal val="visible"/>
                                      </p:to>
                                    </p:set>
                                    <p:animEffect transition="in" filter="wipe(left)">
                                      <p:cBhvr>
                                        <p:cTn id="56" dur="750"/>
                                        <p:tgtEl>
                                          <p:spTgt spid="21">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1">
                                            <p:txEl>
                                              <p:pRg st="5" end="5"/>
                                            </p:txEl>
                                          </p:spTgt>
                                        </p:tgtEl>
                                        <p:attrNameLst>
                                          <p:attrName>style.visibility</p:attrName>
                                        </p:attrNameLst>
                                      </p:cBhvr>
                                      <p:to>
                                        <p:strVal val="visible"/>
                                      </p:to>
                                    </p:set>
                                    <p:animEffect transition="in" filter="wipe(left)">
                                      <p:cBhvr>
                                        <p:cTn id="61" dur="750"/>
                                        <p:tgtEl>
                                          <p:spTgt spid="21">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1">
                                            <p:txEl>
                                              <p:pRg st="0" end="0"/>
                                            </p:txEl>
                                          </p:spTgt>
                                        </p:tgtEl>
                                      </p:cBhvr>
                                    </p:animEffect>
                                    <p:set>
                                      <p:cBhvr>
                                        <p:cTn id="66" dur="1" fill="hold">
                                          <p:stCondLst>
                                            <p:cond delay="499"/>
                                          </p:stCondLst>
                                        </p:cTn>
                                        <p:tgtEl>
                                          <p:spTgt spid="21">
                                            <p:txEl>
                                              <p:pRg st="0" end="0"/>
                                            </p:txEl>
                                          </p:spTgt>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1">
                                            <p:txEl>
                                              <p:pRg st="1" end="1"/>
                                            </p:txEl>
                                          </p:spTgt>
                                        </p:tgtEl>
                                      </p:cBhvr>
                                    </p:animEffect>
                                    <p:set>
                                      <p:cBhvr>
                                        <p:cTn id="69" dur="1" fill="hold">
                                          <p:stCondLst>
                                            <p:cond delay="499"/>
                                          </p:stCondLst>
                                        </p:cTn>
                                        <p:tgtEl>
                                          <p:spTgt spid="21">
                                            <p:txEl>
                                              <p:pRg st="1" end="1"/>
                                            </p:txEl>
                                          </p:spTgt>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21">
                                            <p:txEl>
                                              <p:pRg st="2" end="2"/>
                                            </p:txEl>
                                          </p:spTgt>
                                        </p:tgtEl>
                                      </p:cBhvr>
                                    </p:animEffect>
                                    <p:set>
                                      <p:cBhvr>
                                        <p:cTn id="72" dur="1" fill="hold">
                                          <p:stCondLst>
                                            <p:cond delay="499"/>
                                          </p:stCondLst>
                                        </p:cTn>
                                        <p:tgtEl>
                                          <p:spTgt spid="21">
                                            <p:txEl>
                                              <p:pRg st="2" end="2"/>
                                            </p:txEl>
                                          </p:spTgt>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21">
                                            <p:txEl>
                                              <p:pRg st="3" end="3"/>
                                            </p:txEl>
                                          </p:spTgt>
                                        </p:tgtEl>
                                      </p:cBhvr>
                                    </p:animEffect>
                                    <p:set>
                                      <p:cBhvr>
                                        <p:cTn id="75" dur="1" fill="hold">
                                          <p:stCondLst>
                                            <p:cond delay="499"/>
                                          </p:stCondLst>
                                        </p:cTn>
                                        <p:tgtEl>
                                          <p:spTgt spid="21">
                                            <p:txEl>
                                              <p:pRg st="3" end="3"/>
                                            </p:txEl>
                                          </p:spTgt>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21">
                                            <p:txEl>
                                              <p:pRg st="4" end="4"/>
                                            </p:txEl>
                                          </p:spTgt>
                                        </p:tgtEl>
                                      </p:cBhvr>
                                    </p:animEffect>
                                    <p:set>
                                      <p:cBhvr>
                                        <p:cTn id="78" dur="1" fill="hold">
                                          <p:stCondLst>
                                            <p:cond delay="499"/>
                                          </p:stCondLst>
                                        </p:cTn>
                                        <p:tgtEl>
                                          <p:spTgt spid="21">
                                            <p:txEl>
                                              <p:pRg st="4" end="4"/>
                                            </p:txEl>
                                          </p:spTgt>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21">
                                            <p:txEl>
                                              <p:pRg st="5" end="5"/>
                                            </p:txEl>
                                          </p:spTgt>
                                        </p:tgtEl>
                                      </p:cBhvr>
                                    </p:animEffect>
                                    <p:set>
                                      <p:cBhvr>
                                        <p:cTn id="81" dur="1" fill="hold">
                                          <p:stCondLst>
                                            <p:cond delay="499"/>
                                          </p:stCondLst>
                                        </p:cTn>
                                        <p:tgtEl>
                                          <p:spTgt spid="21">
                                            <p:txEl>
                                              <p:pRg st="5" end="5"/>
                                            </p:txEl>
                                          </p:spTgt>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1">
                                            <p:bg/>
                                          </p:spTgt>
                                        </p:tgtEl>
                                      </p:cBhvr>
                                    </p:animEffect>
                                    <p:set>
                                      <p:cBhvr>
                                        <p:cTn id="84" dur="1" fill="hold">
                                          <p:stCondLst>
                                            <p:cond delay="499"/>
                                          </p:stCondLst>
                                        </p:cTn>
                                        <p:tgtEl>
                                          <p:spTgt spid="21">
                                            <p:bg/>
                                          </p:spTgt>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left)">
                                      <p:cBhvr>
                                        <p:cTn id="89" dur="75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8"/>
                                        </p:tgtEl>
                                        <p:attrNameLst>
                                          <p:attrName>style.visibility</p:attrName>
                                        </p:attrNameLst>
                                      </p:cBhvr>
                                      <p:to>
                                        <p:strVal val="visible"/>
                                      </p:to>
                                    </p:set>
                                    <p:anim calcmode="lin" valueType="num">
                                      <p:cBhvr>
                                        <p:cTn id="94" dur="500" fill="hold"/>
                                        <p:tgtEl>
                                          <p:spTgt spid="8"/>
                                        </p:tgtEl>
                                        <p:attrNameLst>
                                          <p:attrName>ppt_w</p:attrName>
                                        </p:attrNameLst>
                                      </p:cBhvr>
                                      <p:tavLst>
                                        <p:tav tm="0">
                                          <p:val>
                                            <p:fltVal val="0"/>
                                          </p:val>
                                        </p:tav>
                                        <p:tav tm="100000">
                                          <p:val>
                                            <p:strVal val="#ppt_w"/>
                                          </p:val>
                                        </p:tav>
                                      </p:tavLst>
                                    </p:anim>
                                    <p:anim calcmode="lin" valueType="num">
                                      <p:cBhvr>
                                        <p:cTn id="95" dur="500" fill="hold"/>
                                        <p:tgtEl>
                                          <p:spTgt spid="8"/>
                                        </p:tgtEl>
                                        <p:attrNameLst>
                                          <p:attrName>ppt_h</p:attrName>
                                        </p:attrNameLst>
                                      </p:cBhvr>
                                      <p:tavLst>
                                        <p:tav tm="0">
                                          <p:val>
                                            <p:fltVal val="0"/>
                                          </p:val>
                                        </p:tav>
                                        <p:tav tm="100000">
                                          <p:val>
                                            <p:strVal val="#ppt_h"/>
                                          </p:val>
                                        </p:tav>
                                      </p:tavLst>
                                    </p:anim>
                                    <p:animEffect transition="in" filter="fade">
                                      <p:cBhvr>
                                        <p:cTn id="96" dur="500"/>
                                        <p:tgtEl>
                                          <p:spTgt spid="8"/>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9"/>
                                        </p:tgtEl>
                                        <p:attrNameLst>
                                          <p:attrName>style.visibility</p:attrName>
                                        </p:attrNameLst>
                                      </p:cBhvr>
                                      <p:to>
                                        <p:strVal val="visible"/>
                                      </p:to>
                                    </p:set>
                                    <p:anim calcmode="lin" valueType="num">
                                      <p:cBhvr>
                                        <p:cTn id="99" dur="500" fill="hold"/>
                                        <p:tgtEl>
                                          <p:spTgt spid="9"/>
                                        </p:tgtEl>
                                        <p:attrNameLst>
                                          <p:attrName>ppt_w</p:attrName>
                                        </p:attrNameLst>
                                      </p:cBhvr>
                                      <p:tavLst>
                                        <p:tav tm="0">
                                          <p:val>
                                            <p:fltVal val="0"/>
                                          </p:val>
                                        </p:tav>
                                        <p:tav tm="100000">
                                          <p:val>
                                            <p:strVal val="#ppt_w"/>
                                          </p:val>
                                        </p:tav>
                                      </p:tavLst>
                                    </p:anim>
                                    <p:anim calcmode="lin" valueType="num">
                                      <p:cBhvr>
                                        <p:cTn id="100" dur="500" fill="hold"/>
                                        <p:tgtEl>
                                          <p:spTgt spid="9"/>
                                        </p:tgtEl>
                                        <p:attrNameLst>
                                          <p:attrName>ppt_h</p:attrName>
                                        </p:attrNameLst>
                                      </p:cBhvr>
                                      <p:tavLst>
                                        <p:tav tm="0">
                                          <p:val>
                                            <p:fltVal val="0"/>
                                          </p:val>
                                        </p:tav>
                                        <p:tav tm="100000">
                                          <p:val>
                                            <p:strVal val="#ppt_h"/>
                                          </p:val>
                                        </p:tav>
                                      </p:tavLst>
                                    </p:anim>
                                    <p:animEffect transition="in" filter="fade">
                                      <p:cBhvr>
                                        <p:cTn id="101" dur="500"/>
                                        <p:tgtEl>
                                          <p:spTgt spid="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wipe(left)">
                                      <p:cBhvr>
                                        <p:cTn id="111" dur="750"/>
                                        <p:tgtEl>
                                          <p:spTgt spid="23"/>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1" nodeType="clickEffect">
                                  <p:stCondLst>
                                    <p:cond delay="0"/>
                                  </p:stCondLst>
                                  <p:childTnLst>
                                    <p:animEffect transition="out" filter="fade">
                                      <p:cBhvr>
                                        <p:cTn id="115" dur="500"/>
                                        <p:tgtEl>
                                          <p:spTgt spid="23"/>
                                        </p:tgtEl>
                                      </p:cBhvr>
                                    </p:animEffect>
                                    <p:set>
                                      <p:cBhvr>
                                        <p:cTn id="116" dur="1" fill="hold">
                                          <p:stCondLst>
                                            <p:cond delay="499"/>
                                          </p:stCondLst>
                                        </p:cTn>
                                        <p:tgtEl>
                                          <p:spTgt spid="23"/>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9" presetClass="entr" presetSubtype="0" fill="hold" grpId="0" nodeType="click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dissolve">
                                      <p:cBhvr>
                                        <p:cTn id="121" dur="750"/>
                                        <p:tgtEl>
                                          <p:spTgt spid="12"/>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dissolve">
                                      <p:cBhvr>
                                        <p:cTn id="124" dur="750"/>
                                        <p:tgtEl>
                                          <p:spTgt spid="25"/>
                                        </p:tgtEl>
                                      </p:cBhvr>
                                    </p:animEffect>
                                  </p:childTnLst>
                                </p:cTn>
                              </p:par>
                            </p:childTnLst>
                          </p:cTn>
                        </p:par>
                        <p:par>
                          <p:cTn id="125" fill="hold">
                            <p:stCondLst>
                              <p:cond delay="750"/>
                            </p:stCondLst>
                            <p:childTnLst>
                              <p:par>
                                <p:cTn id="126" presetID="9" presetClass="entr" presetSubtype="0" fill="hold" grpId="0" nodeType="after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dissolve">
                                      <p:cBhvr>
                                        <p:cTn id="128" dur="750"/>
                                        <p:tgtEl>
                                          <p:spTgt spid="28"/>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dissolve">
                                      <p:cBhvr>
                                        <p:cTn id="131" dur="750"/>
                                        <p:tgtEl>
                                          <p:spTgt spid="29"/>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24"/>
                                        </p:tgtEl>
                                        <p:attrNameLst>
                                          <p:attrName>style.visibility</p:attrName>
                                        </p:attrNameLst>
                                      </p:cBhvr>
                                      <p:to>
                                        <p:strVal val="visible"/>
                                      </p:to>
                                    </p:set>
                                    <p:animEffect transition="in" filter="wipe(left)">
                                      <p:cBhvr>
                                        <p:cTn id="136" dur="750"/>
                                        <p:tgtEl>
                                          <p:spTgt spid="24"/>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17"/>
                                        </p:tgtEl>
                                        <p:attrNameLst>
                                          <p:attrName>style.visibility</p:attrName>
                                        </p:attrNameLst>
                                      </p:cBhvr>
                                      <p:to>
                                        <p:strVal val="visible"/>
                                      </p:to>
                                    </p:set>
                                    <p:animEffect transition="in" filter="wipe(left)">
                                      <p:cBhvr>
                                        <p:cTn id="141" dur="750"/>
                                        <p:tgtEl>
                                          <p:spTgt spid="17"/>
                                        </p:tgtEl>
                                      </p:cBhvr>
                                    </p:animEffect>
                                  </p:childTnLst>
                                </p:cTn>
                              </p:par>
                            </p:childTnLst>
                          </p:cTn>
                        </p:par>
                      </p:childTnLst>
                    </p:cTn>
                  </p:par>
                  <p:par>
                    <p:cTn id="142" fill="hold">
                      <p:stCondLst>
                        <p:cond delay="indefinite"/>
                      </p:stCondLst>
                      <p:childTnLst>
                        <p:par>
                          <p:cTn id="143" fill="hold">
                            <p:stCondLst>
                              <p:cond delay="0"/>
                            </p:stCondLst>
                            <p:childTnLst>
                              <p:par>
                                <p:cTn id="144" presetID="64" presetClass="path" presetSubtype="0" accel="50000" decel="50000" fill="hold" grpId="1" nodeType="clickEffect">
                                  <p:stCondLst>
                                    <p:cond delay="0"/>
                                  </p:stCondLst>
                                  <p:childTnLst>
                                    <p:animMotion origin="layout" path="M -4.16667E-6 1.48148E-6 L 0.00157 -0.41945 " pathEditMode="relative" rAng="0" ptsTypes="AA">
                                      <p:cBhvr>
                                        <p:cTn id="145" dur="2000" fill="hold"/>
                                        <p:tgtEl>
                                          <p:spTgt spid="25"/>
                                        </p:tgtEl>
                                        <p:attrNameLst>
                                          <p:attrName>ppt_x</p:attrName>
                                          <p:attrName>ppt_y</p:attrName>
                                        </p:attrNameLst>
                                      </p:cBhvr>
                                      <p:rCtr x="69" y="-20972"/>
                                    </p:animMotion>
                                  </p:childTnLst>
                                </p:cTn>
                              </p:par>
                            </p:childTnLst>
                          </p:cTn>
                        </p:par>
                      </p:childTnLst>
                    </p:cTn>
                  </p:par>
                  <p:par>
                    <p:cTn id="146" fill="hold">
                      <p:stCondLst>
                        <p:cond delay="indefinite"/>
                      </p:stCondLst>
                      <p:childTnLst>
                        <p:par>
                          <p:cTn id="147" fill="hold">
                            <p:stCondLst>
                              <p:cond delay="0"/>
                            </p:stCondLst>
                            <p:childTnLst>
                              <p:par>
                                <p:cTn id="148" presetID="50" presetClass="path" presetSubtype="0" accel="50000" decel="50000" fill="hold" grpId="1" nodeType="clickEffect">
                                  <p:stCondLst>
                                    <p:cond delay="0"/>
                                  </p:stCondLst>
                                  <p:childTnLst>
                                    <p:animMotion origin="layout" path="M -3.61111E-6 -1.9334E-6 L 0.02292 -1.9334E-6 C 0.03316 -1.9334E-6 0.04584 -0.11193 0.04584 -0.20259 L -0.01684 -0.42044 " pathEditMode="relative" rAng="0" ptsTypes="FfFF">
                                      <p:cBhvr>
                                        <p:cTn id="149" dur="2000" fill="hold"/>
                                        <p:tgtEl>
                                          <p:spTgt spid="29"/>
                                        </p:tgtEl>
                                        <p:attrNameLst>
                                          <p:attrName>ppt_x</p:attrName>
                                          <p:attrName>ppt_y</p:attrName>
                                        </p:attrNameLst>
                                      </p:cBhvr>
                                      <p:rCtr x="1441" y="-21022"/>
                                    </p:animMotion>
                                  </p:childTnLst>
                                </p:cTn>
                              </p:par>
                            </p:childTnLst>
                          </p:cTn>
                        </p:par>
                      </p:childTnLst>
                    </p:cTn>
                  </p:par>
                  <p:par>
                    <p:cTn id="150" fill="hold">
                      <p:stCondLst>
                        <p:cond delay="indefinite"/>
                      </p:stCondLst>
                      <p:childTnLst>
                        <p:par>
                          <p:cTn id="151" fill="hold">
                            <p:stCondLst>
                              <p:cond delay="0"/>
                            </p:stCondLst>
                            <p:childTnLst>
                              <p:par>
                                <p:cTn id="152" presetID="9" presetClass="entr" presetSubtype="0" fill="hold" grpId="0" nodeType="clickEffect">
                                  <p:stCondLst>
                                    <p:cond delay="0"/>
                                  </p:stCondLst>
                                  <p:childTnLst>
                                    <p:set>
                                      <p:cBhvr>
                                        <p:cTn id="153" dur="1" fill="hold">
                                          <p:stCondLst>
                                            <p:cond delay="0"/>
                                          </p:stCondLst>
                                        </p:cTn>
                                        <p:tgtEl>
                                          <p:spTgt spid="14"/>
                                        </p:tgtEl>
                                        <p:attrNameLst>
                                          <p:attrName>style.visibility</p:attrName>
                                        </p:attrNameLst>
                                      </p:cBhvr>
                                      <p:to>
                                        <p:strVal val="visible"/>
                                      </p:to>
                                    </p:set>
                                    <p:animEffect transition="in" filter="dissolve">
                                      <p:cBhvr>
                                        <p:cTn id="154" dur="750"/>
                                        <p:tgtEl>
                                          <p:spTgt spid="14"/>
                                        </p:tgtEl>
                                      </p:cBhvr>
                                    </p:animEffect>
                                  </p:childTnLst>
                                </p:cTn>
                              </p:par>
                              <p:par>
                                <p:cTn id="155" presetID="10" presetClass="exit" presetSubtype="0" fill="hold" grpId="2" nodeType="withEffect">
                                  <p:stCondLst>
                                    <p:cond delay="0"/>
                                  </p:stCondLst>
                                  <p:childTnLst>
                                    <p:animEffect transition="out" filter="fade">
                                      <p:cBhvr>
                                        <p:cTn id="156" dur="500"/>
                                        <p:tgtEl>
                                          <p:spTgt spid="29"/>
                                        </p:tgtEl>
                                      </p:cBhvr>
                                    </p:animEffect>
                                    <p:set>
                                      <p:cBhvr>
                                        <p:cTn id="157" dur="1" fill="hold">
                                          <p:stCondLst>
                                            <p:cond delay="499"/>
                                          </p:stCondLst>
                                        </p:cTn>
                                        <p:tgtEl>
                                          <p:spTgt spid="29"/>
                                        </p:tgtEl>
                                        <p:attrNameLst>
                                          <p:attrName>style.visibility</p:attrName>
                                        </p:attrNameLst>
                                      </p:cBhvr>
                                      <p:to>
                                        <p:strVal val="hidden"/>
                                      </p:to>
                                    </p:set>
                                  </p:childTnLst>
                                </p:cTn>
                              </p:par>
                              <p:par>
                                <p:cTn id="158" presetID="10" presetClass="exit" presetSubtype="0" fill="hold" grpId="2" nodeType="withEffect">
                                  <p:stCondLst>
                                    <p:cond delay="0"/>
                                  </p:stCondLst>
                                  <p:childTnLst>
                                    <p:animEffect transition="out" filter="fade">
                                      <p:cBhvr>
                                        <p:cTn id="159" dur="500"/>
                                        <p:tgtEl>
                                          <p:spTgt spid="25"/>
                                        </p:tgtEl>
                                      </p:cBhvr>
                                    </p:animEffect>
                                    <p:set>
                                      <p:cBhvr>
                                        <p:cTn id="160" dur="1" fill="hold">
                                          <p:stCondLst>
                                            <p:cond delay="499"/>
                                          </p:stCondLst>
                                        </p:cTn>
                                        <p:tgtEl>
                                          <p:spTgt spid="25"/>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18"/>
                                        </p:tgtEl>
                                        <p:attrNameLst>
                                          <p:attrName>style.visibility</p:attrName>
                                        </p:attrNameLst>
                                      </p:cBhvr>
                                      <p:to>
                                        <p:strVal val="visible"/>
                                      </p:to>
                                    </p:set>
                                    <p:animEffect transition="in" filter="wipe(left)">
                                      <p:cBhvr>
                                        <p:cTn id="165" dur="750"/>
                                        <p:tgtEl>
                                          <p:spTgt spid="18"/>
                                        </p:tgtEl>
                                      </p:cBhvr>
                                    </p:animEffect>
                                  </p:childTnLst>
                                </p:cTn>
                              </p:par>
                            </p:childTnLst>
                          </p:cTn>
                        </p:par>
                      </p:childTnLst>
                    </p:cTn>
                  </p:par>
                  <p:par>
                    <p:cTn id="166" fill="hold">
                      <p:stCondLst>
                        <p:cond delay="indefinite"/>
                      </p:stCondLst>
                      <p:childTnLst>
                        <p:par>
                          <p:cTn id="167" fill="hold">
                            <p:stCondLst>
                              <p:cond delay="0"/>
                            </p:stCondLst>
                            <p:childTnLst>
                              <p:par>
                                <p:cTn id="168" presetID="9" presetClass="entr" presetSubtype="0" fill="hold" grpId="0" nodeType="clickEffect">
                                  <p:stCondLst>
                                    <p:cond delay="0"/>
                                  </p:stCondLst>
                                  <p:childTnLst>
                                    <p:set>
                                      <p:cBhvr>
                                        <p:cTn id="169" dur="1" fill="hold">
                                          <p:stCondLst>
                                            <p:cond delay="0"/>
                                          </p:stCondLst>
                                        </p:cTn>
                                        <p:tgtEl>
                                          <p:spTgt spid="15"/>
                                        </p:tgtEl>
                                        <p:attrNameLst>
                                          <p:attrName>style.visibility</p:attrName>
                                        </p:attrNameLst>
                                      </p:cBhvr>
                                      <p:to>
                                        <p:strVal val="visible"/>
                                      </p:to>
                                    </p:set>
                                    <p:animEffect transition="in" filter="dissolve">
                                      <p:cBhvr>
                                        <p:cTn id="170" dur="750"/>
                                        <p:tgtEl>
                                          <p:spTgt spid="15"/>
                                        </p:tgtEl>
                                      </p:cBhvr>
                                    </p:animEffect>
                                  </p:childTnLst>
                                </p:cTn>
                              </p:par>
                            </p:childTnLst>
                          </p:cTn>
                        </p:par>
                        <p:par>
                          <p:cTn id="171" fill="hold">
                            <p:stCondLst>
                              <p:cond delay="750"/>
                            </p:stCondLst>
                            <p:childTnLst>
                              <p:par>
                                <p:cTn id="172" presetID="9" presetClass="entr" presetSubtype="0" fill="hold" grpId="0" nodeType="afterEffect">
                                  <p:stCondLst>
                                    <p:cond delay="0"/>
                                  </p:stCondLst>
                                  <p:childTnLst>
                                    <p:set>
                                      <p:cBhvr>
                                        <p:cTn id="173" dur="1" fill="hold">
                                          <p:stCondLst>
                                            <p:cond delay="0"/>
                                          </p:stCondLst>
                                        </p:cTn>
                                        <p:tgtEl>
                                          <p:spTgt spid="16"/>
                                        </p:tgtEl>
                                        <p:attrNameLst>
                                          <p:attrName>style.visibility</p:attrName>
                                        </p:attrNameLst>
                                      </p:cBhvr>
                                      <p:to>
                                        <p:strVal val="visible"/>
                                      </p:to>
                                    </p:set>
                                    <p:animEffect transition="in" filter="dissolve">
                                      <p:cBhvr>
                                        <p:cTn id="174" dur="750"/>
                                        <p:tgtEl>
                                          <p:spTgt spid="16"/>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grpId="0" nodeType="clickEffect">
                                  <p:stCondLst>
                                    <p:cond delay="0"/>
                                  </p:stCondLst>
                                  <p:childTnLst>
                                    <p:set>
                                      <p:cBhvr>
                                        <p:cTn id="178" dur="1" fill="hold">
                                          <p:stCondLst>
                                            <p:cond delay="0"/>
                                          </p:stCondLst>
                                        </p:cTn>
                                        <p:tgtEl>
                                          <p:spTgt spid="19"/>
                                        </p:tgtEl>
                                        <p:attrNameLst>
                                          <p:attrName>style.visibility</p:attrName>
                                        </p:attrNameLst>
                                      </p:cBhvr>
                                      <p:to>
                                        <p:strVal val="visible"/>
                                      </p:to>
                                    </p:set>
                                    <p:animEffect transition="in" filter="wipe(left)">
                                      <p:cBhvr>
                                        <p:cTn id="179" dur="750"/>
                                        <p:tgtEl>
                                          <p:spTgt spid="19"/>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grpId="1" nodeType="clickEffect">
                                  <p:stCondLst>
                                    <p:cond delay="0"/>
                                  </p:stCondLst>
                                  <p:childTnLst>
                                    <p:animEffect transition="out" filter="fade">
                                      <p:cBhvr>
                                        <p:cTn id="183" dur="500"/>
                                        <p:tgtEl>
                                          <p:spTgt spid="24"/>
                                        </p:tgtEl>
                                      </p:cBhvr>
                                    </p:animEffect>
                                    <p:set>
                                      <p:cBhvr>
                                        <p:cTn id="184" dur="1" fill="hold">
                                          <p:stCondLst>
                                            <p:cond delay="499"/>
                                          </p:stCondLst>
                                        </p:cTn>
                                        <p:tgtEl>
                                          <p:spTgt spid="24"/>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22"/>
                                        </p:tgtEl>
                                      </p:cBhvr>
                                    </p:animEffect>
                                    <p:set>
                                      <p:cBhvr>
                                        <p:cTn id="187" dur="1" fill="hold">
                                          <p:stCondLst>
                                            <p:cond delay="499"/>
                                          </p:stCondLst>
                                        </p:cTn>
                                        <p:tgtEl>
                                          <p:spTgt spid="22"/>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grpId="0" nodeType="clickEffect">
                                  <p:stCondLst>
                                    <p:cond delay="0"/>
                                  </p:stCondLst>
                                  <p:childTnLst>
                                    <p:set>
                                      <p:cBhvr>
                                        <p:cTn id="191" dur="1" fill="hold">
                                          <p:stCondLst>
                                            <p:cond delay="0"/>
                                          </p:stCondLst>
                                        </p:cTn>
                                        <p:tgtEl>
                                          <p:spTgt spid="34"/>
                                        </p:tgtEl>
                                        <p:attrNameLst>
                                          <p:attrName>style.visibility</p:attrName>
                                        </p:attrNameLst>
                                      </p:cBhvr>
                                      <p:to>
                                        <p:strVal val="visible"/>
                                      </p:to>
                                    </p:set>
                                    <p:animEffect transition="in" filter="wipe(left)">
                                      <p:cBhvr>
                                        <p:cTn id="192" dur="750"/>
                                        <p:tgtEl>
                                          <p:spTgt spid="34"/>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nodeType="click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left)">
                                      <p:cBhvr>
                                        <p:cTn id="197" dur="750"/>
                                        <p:tgtEl>
                                          <p:spTgt spid="33"/>
                                        </p:tgtEl>
                                      </p:cBhvr>
                                    </p:animEffect>
                                  </p:childTnLst>
                                </p:cTn>
                              </p:par>
                            </p:childTnLst>
                          </p:cTn>
                        </p:par>
                      </p:childTnLst>
                    </p:cTn>
                  </p:par>
                  <p:par>
                    <p:cTn id="198" fill="hold">
                      <p:stCondLst>
                        <p:cond delay="indefinite"/>
                      </p:stCondLst>
                      <p:childTnLst>
                        <p:par>
                          <p:cTn id="199" fill="hold">
                            <p:stCondLst>
                              <p:cond delay="0"/>
                            </p:stCondLst>
                            <p:childTnLst>
                              <p:par>
                                <p:cTn id="200" presetID="31" presetClass="entr" presetSubtype="0" fill="hold" grpId="0" nodeType="clickEffect">
                                  <p:stCondLst>
                                    <p:cond delay="0"/>
                                  </p:stCondLst>
                                  <p:childTnLst>
                                    <p:set>
                                      <p:cBhvr>
                                        <p:cTn id="201" dur="1" fill="hold">
                                          <p:stCondLst>
                                            <p:cond delay="0"/>
                                          </p:stCondLst>
                                        </p:cTn>
                                        <p:tgtEl>
                                          <p:spTgt spid="35"/>
                                        </p:tgtEl>
                                        <p:attrNameLst>
                                          <p:attrName>style.visibility</p:attrName>
                                        </p:attrNameLst>
                                      </p:cBhvr>
                                      <p:to>
                                        <p:strVal val="visible"/>
                                      </p:to>
                                    </p:set>
                                    <p:anim calcmode="lin" valueType="num">
                                      <p:cBhvr>
                                        <p:cTn id="202" dur="1000" fill="hold"/>
                                        <p:tgtEl>
                                          <p:spTgt spid="35"/>
                                        </p:tgtEl>
                                        <p:attrNameLst>
                                          <p:attrName>ppt_w</p:attrName>
                                        </p:attrNameLst>
                                      </p:cBhvr>
                                      <p:tavLst>
                                        <p:tav tm="0">
                                          <p:val>
                                            <p:fltVal val="0"/>
                                          </p:val>
                                        </p:tav>
                                        <p:tav tm="100000">
                                          <p:val>
                                            <p:strVal val="#ppt_w"/>
                                          </p:val>
                                        </p:tav>
                                      </p:tavLst>
                                    </p:anim>
                                    <p:anim calcmode="lin" valueType="num">
                                      <p:cBhvr>
                                        <p:cTn id="203" dur="1000" fill="hold"/>
                                        <p:tgtEl>
                                          <p:spTgt spid="35"/>
                                        </p:tgtEl>
                                        <p:attrNameLst>
                                          <p:attrName>ppt_h</p:attrName>
                                        </p:attrNameLst>
                                      </p:cBhvr>
                                      <p:tavLst>
                                        <p:tav tm="0">
                                          <p:val>
                                            <p:fltVal val="0"/>
                                          </p:val>
                                        </p:tav>
                                        <p:tav tm="100000">
                                          <p:val>
                                            <p:strVal val="#ppt_h"/>
                                          </p:val>
                                        </p:tav>
                                      </p:tavLst>
                                    </p:anim>
                                    <p:anim calcmode="lin" valueType="num">
                                      <p:cBhvr>
                                        <p:cTn id="204" dur="1000" fill="hold"/>
                                        <p:tgtEl>
                                          <p:spTgt spid="35"/>
                                        </p:tgtEl>
                                        <p:attrNameLst>
                                          <p:attrName>style.rotation</p:attrName>
                                        </p:attrNameLst>
                                      </p:cBhvr>
                                      <p:tavLst>
                                        <p:tav tm="0">
                                          <p:val>
                                            <p:fltVal val="90"/>
                                          </p:val>
                                        </p:tav>
                                        <p:tav tm="100000">
                                          <p:val>
                                            <p:fltVal val="0"/>
                                          </p:val>
                                        </p:tav>
                                      </p:tavLst>
                                    </p:anim>
                                    <p:animEffect transition="in" filter="fade">
                                      <p:cBhvr>
                                        <p:cTn id="205" dur="1000"/>
                                        <p:tgtEl>
                                          <p:spTgt spid="35"/>
                                        </p:tgtEl>
                                      </p:cBhvr>
                                    </p:animEffect>
                                  </p:childTnLst>
                                </p:cTn>
                              </p:par>
                            </p:childTnLst>
                          </p:cTn>
                        </p:par>
                      </p:childTnLst>
                    </p:cTn>
                  </p:par>
                  <p:par>
                    <p:cTn id="206" fill="hold">
                      <p:stCondLst>
                        <p:cond delay="indefinite"/>
                      </p:stCondLst>
                      <p:childTnLst>
                        <p:par>
                          <p:cTn id="207" fill="hold">
                            <p:stCondLst>
                              <p:cond delay="0"/>
                            </p:stCondLst>
                            <p:childTnLst>
                              <p:par>
                                <p:cTn id="208" presetID="31" presetClass="entr" presetSubtype="0" fill="hold" grpId="0" nodeType="clickEffect">
                                  <p:stCondLst>
                                    <p:cond delay="0"/>
                                  </p:stCondLst>
                                  <p:childTnLst>
                                    <p:set>
                                      <p:cBhvr>
                                        <p:cTn id="209" dur="1" fill="hold">
                                          <p:stCondLst>
                                            <p:cond delay="0"/>
                                          </p:stCondLst>
                                        </p:cTn>
                                        <p:tgtEl>
                                          <p:spTgt spid="36"/>
                                        </p:tgtEl>
                                        <p:attrNameLst>
                                          <p:attrName>style.visibility</p:attrName>
                                        </p:attrNameLst>
                                      </p:cBhvr>
                                      <p:to>
                                        <p:strVal val="visible"/>
                                      </p:to>
                                    </p:set>
                                    <p:anim calcmode="lin" valueType="num">
                                      <p:cBhvr>
                                        <p:cTn id="210" dur="1000" fill="hold"/>
                                        <p:tgtEl>
                                          <p:spTgt spid="36"/>
                                        </p:tgtEl>
                                        <p:attrNameLst>
                                          <p:attrName>ppt_w</p:attrName>
                                        </p:attrNameLst>
                                      </p:cBhvr>
                                      <p:tavLst>
                                        <p:tav tm="0">
                                          <p:val>
                                            <p:fltVal val="0"/>
                                          </p:val>
                                        </p:tav>
                                        <p:tav tm="100000">
                                          <p:val>
                                            <p:strVal val="#ppt_w"/>
                                          </p:val>
                                        </p:tav>
                                      </p:tavLst>
                                    </p:anim>
                                    <p:anim calcmode="lin" valueType="num">
                                      <p:cBhvr>
                                        <p:cTn id="211" dur="1000" fill="hold"/>
                                        <p:tgtEl>
                                          <p:spTgt spid="36"/>
                                        </p:tgtEl>
                                        <p:attrNameLst>
                                          <p:attrName>ppt_h</p:attrName>
                                        </p:attrNameLst>
                                      </p:cBhvr>
                                      <p:tavLst>
                                        <p:tav tm="0">
                                          <p:val>
                                            <p:fltVal val="0"/>
                                          </p:val>
                                        </p:tav>
                                        <p:tav tm="100000">
                                          <p:val>
                                            <p:strVal val="#ppt_h"/>
                                          </p:val>
                                        </p:tav>
                                      </p:tavLst>
                                    </p:anim>
                                    <p:anim calcmode="lin" valueType="num">
                                      <p:cBhvr>
                                        <p:cTn id="212" dur="1000" fill="hold"/>
                                        <p:tgtEl>
                                          <p:spTgt spid="36"/>
                                        </p:tgtEl>
                                        <p:attrNameLst>
                                          <p:attrName>style.rotation</p:attrName>
                                        </p:attrNameLst>
                                      </p:cBhvr>
                                      <p:tavLst>
                                        <p:tav tm="0">
                                          <p:val>
                                            <p:fltVal val="90"/>
                                          </p:val>
                                        </p:tav>
                                        <p:tav tm="100000">
                                          <p:val>
                                            <p:fltVal val="0"/>
                                          </p:val>
                                        </p:tav>
                                      </p:tavLst>
                                    </p:anim>
                                    <p:animEffect transition="in" filter="fade">
                                      <p:cBhvr>
                                        <p:cTn id="213" dur="1000"/>
                                        <p:tgtEl>
                                          <p:spTgt spid="36"/>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xit" presetSubtype="0" fill="hold" grpId="1" nodeType="clickEffect">
                                  <p:stCondLst>
                                    <p:cond delay="0"/>
                                  </p:stCondLst>
                                  <p:childTnLst>
                                    <p:animEffect transition="out" filter="fade">
                                      <p:cBhvr>
                                        <p:cTn id="217" dur="500"/>
                                        <p:tgtEl>
                                          <p:spTgt spid="34"/>
                                        </p:tgtEl>
                                      </p:cBhvr>
                                    </p:animEffect>
                                    <p:set>
                                      <p:cBhvr>
                                        <p:cTn id="218" dur="1" fill="hold">
                                          <p:stCondLst>
                                            <p:cond delay="499"/>
                                          </p:stCondLst>
                                        </p:cTn>
                                        <p:tgtEl>
                                          <p:spTgt spid="34"/>
                                        </p:tgtEl>
                                        <p:attrNameLst>
                                          <p:attrName>style.visibility</p:attrName>
                                        </p:attrNameLst>
                                      </p:cBhvr>
                                      <p:to>
                                        <p:strVal val="hidden"/>
                                      </p:to>
                                    </p:set>
                                  </p:childTnLst>
                                </p:cTn>
                              </p:par>
                              <p:par>
                                <p:cTn id="219" presetID="10" presetClass="exit" presetSubtype="0" fill="hold" nodeType="withEffect">
                                  <p:stCondLst>
                                    <p:cond delay="0"/>
                                  </p:stCondLst>
                                  <p:childTnLst>
                                    <p:animEffect transition="out" filter="fade">
                                      <p:cBhvr>
                                        <p:cTn id="220" dur="500"/>
                                        <p:tgtEl>
                                          <p:spTgt spid="2"/>
                                        </p:tgtEl>
                                      </p:cBhvr>
                                    </p:animEffect>
                                    <p:set>
                                      <p:cBhvr>
                                        <p:cTn id="221" dur="1" fill="hold">
                                          <p:stCondLst>
                                            <p:cond delay="499"/>
                                          </p:stCondLst>
                                        </p:cTn>
                                        <p:tgtEl>
                                          <p:spTgt spid="2"/>
                                        </p:tgtEl>
                                        <p:attrNameLst>
                                          <p:attrName>style.visibility</p:attrName>
                                        </p:attrNameLst>
                                      </p:cBhvr>
                                      <p:to>
                                        <p:strVal val="hidden"/>
                                      </p:to>
                                    </p:set>
                                  </p:childTnLst>
                                </p:cTn>
                              </p:par>
                              <p:par>
                                <p:cTn id="222" presetID="10" presetClass="exit" presetSubtype="0" fill="hold" nodeType="withEffect">
                                  <p:stCondLst>
                                    <p:cond delay="0"/>
                                  </p:stCondLst>
                                  <p:childTnLst>
                                    <p:animEffect transition="out" filter="fade">
                                      <p:cBhvr>
                                        <p:cTn id="223" dur="500"/>
                                        <p:tgtEl>
                                          <p:spTgt spid="3"/>
                                        </p:tgtEl>
                                      </p:cBhvr>
                                    </p:animEffect>
                                    <p:set>
                                      <p:cBhvr>
                                        <p:cTn id="224" dur="1" fill="hold">
                                          <p:stCondLst>
                                            <p:cond delay="499"/>
                                          </p:stCondLst>
                                        </p:cTn>
                                        <p:tgtEl>
                                          <p:spTgt spid="3"/>
                                        </p:tgtEl>
                                        <p:attrNameLst>
                                          <p:attrName>style.visibility</p:attrName>
                                        </p:attrNameLst>
                                      </p:cBhvr>
                                      <p:to>
                                        <p:strVal val="hidden"/>
                                      </p:to>
                                    </p:set>
                                  </p:childTnLst>
                                </p:cTn>
                              </p:par>
                              <p:par>
                                <p:cTn id="225" presetID="10" presetClass="exit" presetSubtype="0" fill="hold" nodeType="withEffect">
                                  <p:stCondLst>
                                    <p:cond delay="0"/>
                                  </p:stCondLst>
                                  <p:childTnLst>
                                    <p:animEffect transition="out" filter="fade">
                                      <p:cBhvr>
                                        <p:cTn id="226" dur="500"/>
                                        <p:tgtEl>
                                          <p:spTgt spid="4"/>
                                        </p:tgtEl>
                                      </p:cBhvr>
                                    </p:animEffect>
                                    <p:set>
                                      <p:cBhvr>
                                        <p:cTn id="227" dur="1" fill="hold">
                                          <p:stCondLst>
                                            <p:cond delay="499"/>
                                          </p:stCondLst>
                                        </p:cTn>
                                        <p:tgtEl>
                                          <p:spTgt spid="4"/>
                                        </p:tgtEl>
                                        <p:attrNameLst>
                                          <p:attrName>style.visibility</p:attrName>
                                        </p:attrNameLst>
                                      </p:cBhvr>
                                      <p:to>
                                        <p:strVal val="hidden"/>
                                      </p:to>
                                    </p:set>
                                  </p:childTnLst>
                                </p:cTn>
                              </p:par>
                              <p:par>
                                <p:cTn id="228" presetID="10" presetClass="exit" presetSubtype="0" fill="hold" grpId="1" nodeType="withEffect">
                                  <p:stCondLst>
                                    <p:cond delay="0"/>
                                  </p:stCondLst>
                                  <p:childTnLst>
                                    <p:animEffect transition="out" filter="fade">
                                      <p:cBhvr>
                                        <p:cTn id="229" dur="500"/>
                                        <p:tgtEl>
                                          <p:spTgt spid="5"/>
                                        </p:tgtEl>
                                      </p:cBhvr>
                                    </p:animEffect>
                                    <p:set>
                                      <p:cBhvr>
                                        <p:cTn id="230" dur="1" fill="hold">
                                          <p:stCondLst>
                                            <p:cond delay="499"/>
                                          </p:stCondLst>
                                        </p:cTn>
                                        <p:tgtEl>
                                          <p:spTgt spid="5"/>
                                        </p:tgtEl>
                                        <p:attrNameLst>
                                          <p:attrName>style.visibility</p:attrName>
                                        </p:attrNameLst>
                                      </p:cBhvr>
                                      <p:to>
                                        <p:strVal val="hidden"/>
                                      </p:to>
                                    </p:set>
                                  </p:childTnLst>
                                </p:cTn>
                              </p:par>
                              <p:par>
                                <p:cTn id="231" presetID="10" presetClass="exit" presetSubtype="0" fill="hold" grpId="1" nodeType="withEffect">
                                  <p:stCondLst>
                                    <p:cond delay="0"/>
                                  </p:stCondLst>
                                  <p:childTnLst>
                                    <p:animEffect transition="out" filter="fade">
                                      <p:cBhvr>
                                        <p:cTn id="232" dur="500"/>
                                        <p:tgtEl>
                                          <p:spTgt spid="6"/>
                                        </p:tgtEl>
                                      </p:cBhvr>
                                    </p:animEffect>
                                    <p:set>
                                      <p:cBhvr>
                                        <p:cTn id="233" dur="1" fill="hold">
                                          <p:stCondLst>
                                            <p:cond delay="499"/>
                                          </p:stCondLst>
                                        </p:cTn>
                                        <p:tgtEl>
                                          <p:spTgt spid="6"/>
                                        </p:tgtEl>
                                        <p:attrNameLst>
                                          <p:attrName>style.visibility</p:attrName>
                                        </p:attrNameLst>
                                      </p:cBhvr>
                                      <p:to>
                                        <p:strVal val="hidden"/>
                                      </p:to>
                                    </p:set>
                                  </p:childTnLst>
                                </p:cTn>
                              </p:par>
                              <p:par>
                                <p:cTn id="234" presetID="10" presetClass="exit" presetSubtype="0" fill="hold" grpId="1" nodeType="withEffect">
                                  <p:stCondLst>
                                    <p:cond delay="0"/>
                                  </p:stCondLst>
                                  <p:childTnLst>
                                    <p:animEffect transition="out" filter="fade">
                                      <p:cBhvr>
                                        <p:cTn id="235" dur="500"/>
                                        <p:tgtEl>
                                          <p:spTgt spid="7"/>
                                        </p:tgtEl>
                                      </p:cBhvr>
                                    </p:animEffect>
                                    <p:set>
                                      <p:cBhvr>
                                        <p:cTn id="236" dur="1" fill="hold">
                                          <p:stCondLst>
                                            <p:cond delay="499"/>
                                          </p:stCondLst>
                                        </p:cTn>
                                        <p:tgtEl>
                                          <p:spTgt spid="7"/>
                                        </p:tgtEl>
                                        <p:attrNameLst>
                                          <p:attrName>style.visibility</p:attrName>
                                        </p:attrNameLst>
                                      </p:cBhvr>
                                      <p:to>
                                        <p:strVal val="hidden"/>
                                      </p:to>
                                    </p:set>
                                  </p:childTnLst>
                                </p:cTn>
                              </p:par>
                            </p:childTnLst>
                          </p:cTn>
                        </p:par>
                      </p:childTnLst>
                    </p:cTn>
                  </p:par>
                  <p:par>
                    <p:cTn id="237" fill="hold">
                      <p:stCondLst>
                        <p:cond delay="indefinite"/>
                      </p:stCondLst>
                      <p:childTnLst>
                        <p:par>
                          <p:cTn id="238" fill="hold">
                            <p:stCondLst>
                              <p:cond delay="0"/>
                            </p:stCondLst>
                            <p:childTnLst>
                              <p:par>
                                <p:cTn id="239" presetID="22" presetClass="entr" presetSubtype="8" fill="hold" grpId="0" nodeType="clickEffect">
                                  <p:stCondLst>
                                    <p:cond delay="0"/>
                                  </p:stCondLst>
                                  <p:childTnLst>
                                    <p:set>
                                      <p:cBhvr>
                                        <p:cTn id="240" dur="1" fill="hold">
                                          <p:stCondLst>
                                            <p:cond delay="0"/>
                                          </p:stCondLst>
                                        </p:cTn>
                                        <p:tgtEl>
                                          <p:spTgt spid="37">
                                            <p:bg/>
                                          </p:spTgt>
                                        </p:tgtEl>
                                        <p:attrNameLst>
                                          <p:attrName>style.visibility</p:attrName>
                                        </p:attrNameLst>
                                      </p:cBhvr>
                                      <p:to>
                                        <p:strVal val="visible"/>
                                      </p:to>
                                    </p:set>
                                    <p:animEffect transition="in" filter="wipe(left)">
                                      <p:cBhvr>
                                        <p:cTn id="241" dur="750"/>
                                        <p:tgtEl>
                                          <p:spTgt spid="37">
                                            <p:bg/>
                                          </p:spTgt>
                                        </p:tgtEl>
                                      </p:cBhvr>
                                    </p:animEffect>
                                  </p:childTnLst>
                                </p:cTn>
                              </p:par>
                              <p:par>
                                <p:cTn id="242" presetID="22" presetClass="entr" presetSubtype="8" fill="hold" grpId="0" nodeType="withEffect">
                                  <p:stCondLst>
                                    <p:cond delay="0"/>
                                  </p:stCondLst>
                                  <p:childTnLst>
                                    <p:set>
                                      <p:cBhvr>
                                        <p:cTn id="243" dur="1" fill="hold">
                                          <p:stCondLst>
                                            <p:cond delay="0"/>
                                          </p:stCondLst>
                                        </p:cTn>
                                        <p:tgtEl>
                                          <p:spTgt spid="37">
                                            <p:txEl>
                                              <p:pRg st="0" end="0"/>
                                            </p:txEl>
                                          </p:spTgt>
                                        </p:tgtEl>
                                        <p:attrNameLst>
                                          <p:attrName>style.visibility</p:attrName>
                                        </p:attrNameLst>
                                      </p:cBhvr>
                                      <p:to>
                                        <p:strVal val="visible"/>
                                      </p:to>
                                    </p:set>
                                    <p:animEffect transition="in" filter="wipe(left)">
                                      <p:cBhvr>
                                        <p:cTn id="244" dur="750"/>
                                        <p:tgtEl>
                                          <p:spTgt spid="37">
                                            <p:txEl>
                                              <p:pRg st="0" end="0"/>
                                            </p:txEl>
                                          </p:spTgt>
                                        </p:tgtEl>
                                      </p:cBhvr>
                                    </p:animEffect>
                                  </p:childTnLst>
                                </p:cTn>
                              </p:par>
                            </p:childTnLst>
                          </p:cTn>
                        </p:par>
                        <p:par>
                          <p:cTn id="245" fill="hold">
                            <p:stCondLst>
                              <p:cond delay="750"/>
                            </p:stCondLst>
                            <p:childTnLst>
                              <p:par>
                                <p:cTn id="246" presetID="22" presetClass="entr" presetSubtype="8" fill="hold" grpId="0" nodeType="afterEffect">
                                  <p:stCondLst>
                                    <p:cond delay="0"/>
                                  </p:stCondLst>
                                  <p:childTnLst>
                                    <p:set>
                                      <p:cBhvr>
                                        <p:cTn id="247" dur="1" fill="hold">
                                          <p:stCondLst>
                                            <p:cond delay="0"/>
                                          </p:stCondLst>
                                        </p:cTn>
                                        <p:tgtEl>
                                          <p:spTgt spid="37">
                                            <p:txEl>
                                              <p:pRg st="1" end="1"/>
                                            </p:txEl>
                                          </p:spTgt>
                                        </p:tgtEl>
                                        <p:attrNameLst>
                                          <p:attrName>style.visibility</p:attrName>
                                        </p:attrNameLst>
                                      </p:cBhvr>
                                      <p:to>
                                        <p:strVal val="visible"/>
                                      </p:to>
                                    </p:set>
                                    <p:animEffect transition="in" filter="wipe(left)">
                                      <p:cBhvr>
                                        <p:cTn id="248" dur="750"/>
                                        <p:tgtEl>
                                          <p:spTgt spid="37">
                                            <p:txEl>
                                              <p:pRg st="1" end="1"/>
                                            </p:txEl>
                                          </p:spTgt>
                                        </p:tgtEl>
                                      </p:cBhvr>
                                    </p:animEffect>
                                  </p:childTnLst>
                                </p:cTn>
                              </p:par>
                            </p:childTnLst>
                          </p:cTn>
                        </p:par>
                      </p:childTnLst>
                    </p:cTn>
                  </p:par>
                  <p:par>
                    <p:cTn id="249" fill="hold">
                      <p:stCondLst>
                        <p:cond delay="indefinite"/>
                      </p:stCondLst>
                      <p:childTnLst>
                        <p:par>
                          <p:cTn id="250" fill="hold">
                            <p:stCondLst>
                              <p:cond delay="0"/>
                            </p:stCondLst>
                            <p:childTnLst>
                              <p:par>
                                <p:cTn id="251" presetID="22" presetClass="entr" presetSubtype="8" fill="hold" grpId="0" nodeType="clickEffect">
                                  <p:stCondLst>
                                    <p:cond delay="0"/>
                                  </p:stCondLst>
                                  <p:childTnLst>
                                    <p:set>
                                      <p:cBhvr>
                                        <p:cTn id="252" dur="1" fill="hold">
                                          <p:stCondLst>
                                            <p:cond delay="0"/>
                                          </p:stCondLst>
                                        </p:cTn>
                                        <p:tgtEl>
                                          <p:spTgt spid="37">
                                            <p:txEl>
                                              <p:pRg st="2" end="2"/>
                                            </p:txEl>
                                          </p:spTgt>
                                        </p:tgtEl>
                                        <p:attrNameLst>
                                          <p:attrName>style.visibility</p:attrName>
                                        </p:attrNameLst>
                                      </p:cBhvr>
                                      <p:to>
                                        <p:strVal val="visible"/>
                                      </p:to>
                                    </p:set>
                                    <p:animEffect transition="in" filter="wipe(left)">
                                      <p:cBhvr>
                                        <p:cTn id="253" dur="750"/>
                                        <p:tgtEl>
                                          <p:spTgt spid="37">
                                            <p:txEl>
                                              <p:pRg st="2" end="2"/>
                                            </p:txEl>
                                          </p:spTgt>
                                        </p:tgtEl>
                                      </p:cBhvr>
                                    </p:animEffect>
                                  </p:childTnLst>
                                </p:cTn>
                              </p:par>
                            </p:childTnLst>
                          </p:cTn>
                        </p:par>
                      </p:childTnLst>
                    </p:cTn>
                  </p:par>
                  <p:par>
                    <p:cTn id="254" fill="hold">
                      <p:stCondLst>
                        <p:cond delay="indefinite"/>
                      </p:stCondLst>
                      <p:childTnLst>
                        <p:par>
                          <p:cTn id="255" fill="hold">
                            <p:stCondLst>
                              <p:cond delay="0"/>
                            </p:stCondLst>
                            <p:childTnLst>
                              <p:par>
                                <p:cTn id="256" presetID="22" presetClass="entr" presetSubtype="8" fill="hold" grpId="0" nodeType="clickEffect">
                                  <p:stCondLst>
                                    <p:cond delay="0"/>
                                  </p:stCondLst>
                                  <p:childTnLst>
                                    <p:set>
                                      <p:cBhvr>
                                        <p:cTn id="257" dur="1" fill="hold">
                                          <p:stCondLst>
                                            <p:cond delay="0"/>
                                          </p:stCondLst>
                                        </p:cTn>
                                        <p:tgtEl>
                                          <p:spTgt spid="37">
                                            <p:txEl>
                                              <p:pRg st="3" end="3"/>
                                            </p:txEl>
                                          </p:spTgt>
                                        </p:tgtEl>
                                        <p:attrNameLst>
                                          <p:attrName>style.visibility</p:attrName>
                                        </p:attrNameLst>
                                      </p:cBhvr>
                                      <p:to>
                                        <p:strVal val="visible"/>
                                      </p:to>
                                    </p:set>
                                    <p:animEffect transition="in" filter="wipe(left)">
                                      <p:cBhvr>
                                        <p:cTn id="258" dur="750"/>
                                        <p:tgtEl>
                                          <p:spTgt spid="37">
                                            <p:txEl>
                                              <p:pRg st="3" end="3"/>
                                            </p:txEl>
                                          </p:spTgt>
                                        </p:tgtEl>
                                      </p:cBhvr>
                                    </p:animEffect>
                                  </p:childTnLst>
                                </p:cTn>
                              </p:par>
                              <p:par>
                                <p:cTn id="259" presetID="21" presetClass="entr" presetSubtype="1" fill="hold" nodeType="withEffect">
                                  <p:stCondLst>
                                    <p:cond delay="0"/>
                                  </p:stCondLst>
                                  <p:childTnLst>
                                    <p:set>
                                      <p:cBhvr>
                                        <p:cTn id="260" dur="1" fill="hold">
                                          <p:stCondLst>
                                            <p:cond delay="0"/>
                                          </p:stCondLst>
                                        </p:cTn>
                                        <p:tgtEl>
                                          <p:spTgt spid="38"/>
                                        </p:tgtEl>
                                        <p:attrNameLst>
                                          <p:attrName>style.visibility</p:attrName>
                                        </p:attrNameLst>
                                      </p:cBhvr>
                                      <p:to>
                                        <p:strVal val="visible"/>
                                      </p:to>
                                    </p:set>
                                    <p:animEffect transition="in" filter="wheel(1)">
                                      <p:cBhvr>
                                        <p:cTn id="261" dur="2000"/>
                                        <p:tgtEl>
                                          <p:spTgt spid="38"/>
                                        </p:tgtEl>
                                      </p:cBhvr>
                                    </p:animEffect>
                                  </p:childTnLst>
                                </p:cTn>
                              </p:par>
                            </p:childTnLst>
                          </p:cTn>
                        </p:par>
                        <p:par>
                          <p:cTn id="262" fill="hold">
                            <p:stCondLst>
                              <p:cond delay="2000"/>
                            </p:stCondLst>
                            <p:childTnLst>
                              <p:par>
                                <p:cTn id="263" presetID="22" presetClass="entr" presetSubtype="8" fill="hold" grpId="0" nodeType="afterEffect">
                                  <p:stCondLst>
                                    <p:cond delay="0"/>
                                  </p:stCondLst>
                                  <p:childTnLst>
                                    <p:set>
                                      <p:cBhvr>
                                        <p:cTn id="264" dur="1" fill="hold">
                                          <p:stCondLst>
                                            <p:cond delay="0"/>
                                          </p:stCondLst>
                                        </p:cTn>
                                        <p:tgtEl>
                                          <p:spTgt spid="41"/>
                                        </p:tgtEl>
                                        <p:attrNameLst>
                                          <p:attrName>style.visibility</p:attrName>
                                        </p:attrNameLst>
                                      </p:cBhvr>
                                      <p:to>
                                        <p:strVal val="visible"/>
                                      </p:to>
                                    </p:set>
                                    <p:animEffect transition="in" filter="wipe(left)">
                                      <p:cBhvr>
                                        <p:cTn id="265" dur="750"/>
                                        <p:tgtEl>
                                          <p:spTgt spid="41"/>
                                        </p:tgtEl>
                                      </p:cBhvr>
                                    </p:animEffect>
                                  </p:childTnLst>
                                </p:cTn>
                              </p:par>
                            </p:childTnLst>
                          </p:cTn>
                        </p:par>
                        <p:par>
                          <p:cTn id="266" fill="hold">
                            <p:stCondLst>
                              <p:cond delay="2750"/>
                            </p:stCondLst>
                            <p:childTnLst>
                              <p:par>
                                <p:cTn id="267" presetID="22" presetClass="entr" presetSubtype="8" fill="hold" grpId="0" nodeType="afterEffect">
                                  <p:stCondLst>
                                    <p:cond delay="0"/>
                                  </p:stCondLst>
                                  <p:childTnLst>
                                    <p:set>
                                      <p:cBhvr>
                                        <p:cTn id="268" dur="1" fill="hold">
                                          <p:stCondLst>
                                            <p:cond delay="0"/>
                                          </p:stCondLst>
                                        </p:cTn>
                                        <p:tgtEl>
                                          <p:spTgt spid="39"/>
                                        </p:tgtEl>
                                        <p:attrNameLst>
                                          <p:attrName>style.visibility</p:attrName>
                                        </p:attrNameLst>
                                      </p:cBhvr>
                                      <p:to>
                                        <p:strVal val="visible"/>
                                      </p:to>
                                    </p:set>
                                    <p:animEffect transition="in" filter="wipe(left)">
                                      <p:cBhvr>
                                        <p:cTn id="269" dur="750"/>
                                        <p:tgtEl>
                                          <p:spTgt spid="39"/>
                                        </p:tgtEl>
                                      </p:cBhvr>
                                    </p:animEffect>
                                  </p:childTnLst>
                                </p:cTn>
                              </p:par>
                            </p:childTnLst>
                          </p:cTn>
                        </p:par>
                      </p:childTnLst>
                    </p:cTn>
                  </p:par>
                  <p:par>
                    <p:cTn id="270" fill="hold">
                      <p:stCondLst>
                        <p:cond delay="indefinite"/>
                      </p:stCondLst>
                      <p:childTnLst>
                        <p:par>
                          <p:cTn id="271" fill="hold">
                            <p:stCondLst>
                              <p:cond delay="0"/>
                            </p:stCondLst>
                            <p:childTnLst>
                              <p:par>
                                <p:cTn id="272" presetID="22" presetClass="entr" presetSubtype="8" fill="hold" grpId="0" nodeType="clickEffect">
                                  <p:stCondLst>
                                    <p:cond delay="0"/>
                                  </p:stCondLst>
                                  <p:childTnLst>
                                    <p:set>
                                      <p:cBhvr>
                                        <p:cTn id="273" dur="1" fill="hold">
                                          <p:stCondLst>
                                            <p:cond delay="0"/>
                                          </p:stCondLst>
                                        </p:cTn>
                                        <p:tgtEl>
                                          <p:spTgt spid="37">
                                            <p:txEl>
                                              <p:pRg st="4" end="4"/>
                                            </p:txEl>
                                          </p:spTgt>
                                        </p:tgtEl>
                                        <p:attrNameLst>
                                          <p:attrName>style.visibility</p:attrName>
                                        </p:attrNameLst>
                                      </p:cBhvr>
                                      <p:to>
                                        <p:strVal val="visible"/>
                                      </p:to>
                                    </p:set>
                                    <p:animEffect transition="in" filter="wipe(left)">
                                      <p:cBhvr>
                                        <p:cTn id="274" dur="750"/>
                                        <p:tgtEl>
                                          <p:spTgt spid="37">
                                            <p:txEl>
                                              <p:pRg st="4" end="4"/>
                                            </p:txEl>
                                          </p:spTgt>
                                        </p:tgtEl>
                                      </p:cBhvr>
                                    </p:animEffect>
                                  </p:childTnLst>
                                </p:cTn>
                              </p:par>
                            </p:childTnLst>
                          </p:cTn>
                        </p:par>
                      </p:childTnLst>
                    </p:cTn>
                  </p:par>
                  <p:par>
                    <p:cTn id="275" fill="hold">
                      <p:stCondLst>
                        <p:cond delay="indefinite"/>
                      </p:stCondLst>
                      <p:childTnLst>
                        <p:par>
                          <p:cTn id="276" fill="hold">
                            <p:stCondLst>
                              <p:cond delay="0"/>
                            </p:stCondLst>
                            <p:childTnLst>
                              <p:par>
                                <p:cTn id="277" presetID="22" presetClass="entr" presetSubtype="8" fill="hold" grpId="0" nodeType="clickEffect">
                                  <p:stCondLst>
                                    <p:cond delay="0"/>
                                  </p:stCondLst>
                                  <p:childTnLst>
                                    <p:set>
                                      <p:cBhvr>
                                        <p:cTn id="278" dur="1" fill="hold">
                                          <p:stCondLst>
                                            <p:cond delay="0"/>
                                          </p:stCondLst>
                                        </p:cTn>
                                        <p:tgtEl>
                                          <p:spTgt spid="37">
                                            <p:txEl>
                                              <p:pRg st="5" end="5"/>
                                            </p:txEl>
                                          </p:spTgt>
                                        </p:tgtEl>
                                        <p:attrNameLst>
                                          <p:attrName>style.visibility</p:attrName>
                                        </p:attrNameLst>
                                      </p:cBhvr>
                                      <p:to>
                                        <p:strVal val="visible"/>
                                      </p:to>
                                    </p:set>
                                    <p:animEffect transition="in" filter="wipe(left)">
                                      <p:cBhvr>
                                        <p:cTn id="279" dur="750"/>
                                        <p:tgtEl>
                                          <p:spTgt spid="37">
                                            <p:txEl>
                                              <p:pRg st="5" end="5"/>
                                            </p:txEl>
                                          </p:spTgt>
                                        </p:tgtEl>
                                      </p:cBhvr>
                                    </p:animEffect>
                                  </p:childTnLst>
                                </p:cTn>
                              </p:par>
                            </p:childTnLst>
                          </p:cTn>
                        </p:par>
                      </p:childTnLst>
                    </p:cTn>
                  </p:par>
                  <p:par>
                    <p:cTn id="280" fill="hold">
                      <p:stCondLst>
                        <p:cond delay="indefinite"/>
                      </p:stCondLst>
                      <p:childTnLst>
                        <p:par>
                          <p:cTn id="281" fill="hold">
                            <p:stCondLst>
                              <p:cond delay="0"/>
                            </p:stCondLst>
                            <p:childTnLst>
                              <p:par>
                                <p:cTn id="282" presetID="22" presetClass="entr" presetSubtype="8" fill="hold" grpId="0" nodeType="clickEffect">
                                  <p:stCondLst>
                                    <p:cond delay="0"/>
                                  </p:stCondLst>
                                  <p:childTnLst>
                                    <p:set>
                                      <p:cBhvr>
                                        <p:cTn id="283" dur="1" fill="hold">
                                          <p:stCondLst>
                                            <p:cond delay="0"/>
                                          </p:stCondLst>
                                        </p:cTn>
                                        <p:tgtEl>
                                          <p:spTgt spid="37">
                                            <p:txEl>
                                              <p:pRg st="6" end="6"/>
                                            </p:txEl>
                                          </p:spTgt>
                                        </p:tgtEl>
                                        <p:attrNameLst>
                                          <p:attrName>style.visibility</p:attrName>
                                        </p:attrNameLst>
                                      </p:cBhvr>
                                      <p:to>
                                        <p:strVal val="visible"/>
                                      </p:to>
                                    </p:set>
                                    <p:animEffect transition="in" filter="wipe(left)">
                                      <p:cBhvr>
                                        <p:cTn id="284" dur="750"/>
                                        <p:tgtEl>
                                          <p:spTgt spid="37">
                                            <p:txEl>
                                              <p:pRg st="6" end="6"/>
                                            </p:txEl>
                                          </p:spTgt>
                                        </p:tgtEl>
                                      </p:cBhvr>
                                    </p:animEffect>
                                  </p:childTnLst>
                                </p:cTn>
                              </p:par>
                            </p:childTnLst>
                          </p:cTn>
                        </p:par>
                      </p:childTnLst>
                    </p:cTn>
                  </p:par>
                  <p:par>
                    <p:cTn id="285" fill="hold">
                      <p:stCondLst>
                        <p:cond delay="indefinite"/>
                      </p:stCondLst>
                      <p:childTnLst>
                        <p:par>
                          <p:cTn id="286" fill="hold">
                            <p:stCondLst>
                              <p:cond delay="0"/>
                            </p:stCondLst>
                            <p:childTnLst>
                              <p:par>
                                <p:cTn id="287" presetID="10" presetClass="exit" presetSubtype="0" fill="hold" grpId="1" nodeType="clickEffect">
                                  <p:stCondLst>
                                    <p:cond delay="0"/>
                                  </p:stCondLst>
                                  <p:childTnLst>
                                    <p:animEffect transition="out" filter="fade">
                                      <p:cBhvr>
                                        <p:cTn id="288" dur="500"/>
                                        <p:tgtEl>
                                          <p:spTgt spid="37">
                                            <p:txEl>
                                              <p:pRg st="0" end="0"/>
                                            </p:txEl>
                                          </p:spTgt>
                                        </p:tgtEl>
                                      </p:cBhvr>
                                    </p:animEffect>
                                    <p:set>
                                      <p:cBhvr>
                                        <p:cTn id="289" dur="1" fill="hold">
                                          <p:stCondLst>
                                            <p:cond delay="499"/>
                                          </p:stCondLst>
                                        </p:cTn>
                                        <p:tgtEl>
                                          <p:spTgt spid="37">
                                            <p:txEl>
                                              <p:pRg st="0" end="0"/>
                                            </p:txEl>
                                          </p:spTgt>
                                        </p:tgtEl>
                                        <p:attrNameLst>
                                          <p:attrName>style.visibility</p:attrName>
                                        </p:attrNameLst>
                                      </p:cBhvr>
                                      <p:to>
                                        <p:strVal val="hidden"/>
                                      </p:to>
                                    </p:set>
                                  </p:childTnLst>
                                </p:cTn>
                              </p:par>
                              <p:par>
                                <p:cTn id="290" presetID="10" presetClass="exit" presetSubtype="0" fill="hold" grpId="1" nodeType="withEffect">
                                  <p:stCondLst>
                                    <p:cond delay="0"/>
                                  </p:stCondLst>
                                  <p:childTnLst>
                                    <p:animEffect transition="out" filter="fade">
                                      <p:cBhvr>
                                        <p:cTn id="291" dur="500"/>
                                        <p:tgtEl>
                                          <p:spTgt spid="37">
                                            <p:txEl>
                                              <p:pRg st="1" end="1"/>
                                            </p:txEl>
                                          </p:spTgt>
                                        </p:tgtEl>
                                      </p:cBhvr>
                                    </p:animEffect>
                                    <p:set>
                                      <p:cBhvr>
                                        <p:cTn id="292" dur="1" fill="hold">
                                          <p:stCondLst>
                                            <p:cond delay="499"/>
                                          </p:stCondLst>
                                        </p:cTn>
                                        <p:tgtEl>
                                          <p:spTgt spid="37">
                                            <p:txEl>
                                              <p:pRg st="1" end="1"/>
                                            </p:txEl>
                                          </p:spTgt>
                                        </p:tgtEl>
                                        <p:attrNameLst>
                                          <p:attrName>style.visibility</p:attrName>
                                        </p:attrNameLst>
                                      </p:cBhvr>
                                      <p:to>
                                        <p:strVal val="hidden"/>
                                      </p:to>
                                    </p:set>
                                  </p:childTnLst>
                                </p:cTn>
                              </p:par>
                              <p:par>
                                <p:cTn id="293" presetID="10" presetClass="exit" presetSubtype="0" fill="hold" grpId="1" nodeType="withEffect">
                                  <p:stCondLst>
                                    <p:cond delay="0"/>
                                  </p:stCondLst>
                                  <p:childTnLst>
                                    <p:animEffect transition="out" filter="fade">
                                      <p:cBhvr>
                                        <p:cTn id="294" dur="500"/>
                                        <p:tgtEl>
                                          <p:spTgt spid="37">
                                            <p:txEl>
                                              <p:pRg st="2" end="2"/>
                                            </p:txEl>
                                          </p:spTgt>
                                        </p:tgtEl>
                                      </p:cBhvr>
                                    </p:animEffect>
                                    <p:set>
                                      <p:cBhvr>
                                        <p:cTn id="295" dur="1" fill="hold">
                                          <p:stCondLst>
                                            <p:cond delay="499"/>
                                          </p:stCondLst>
                                        </p:cTn>
                                        <p:tgtEl>
                                          <p:spTgt spid="37">
                                            <p:txEl>
                                              <p:pRg st="2" end="2"/>
                                            </p:txEl>
                                          </p:spTgt>
                                        </p:tgtEl>
                                        <p:attrNameLst>
                                          <p:attrName>style.visibility</p:attrName>
                                        </p:attrNameLst>
                                      </p:cBhvr>
                                      <p:to>
                                        <p:strVal val="hidden"/>
                                      </p:to>
                                    </p:set>
                                  </p:childTnLst>
                                </p:cTn>
                              </p:par>
                              <p:par>
                                <p:cTn id="296" presetID="10" presetClass="exit" presetSubtype="0" fill="hold" grpId="1" nodeType="withEffect">
                                  <p:stCondLst>
                                    <p:cond delay="0"/>
                                  </p:stCondLst>
                                  <p:childTnLst>
                                    <p:animEffect transition="out" filter="fade">
                                      <p:cBhvr>
                                        <p:cTn id="297" dur="500"/>
                                        <p:tgtEl>
                                          <p:spTgt spid="37">
                                            <p:txEl>
                                              <p:pRg st="3" end="3"/>
                                            </p:txEl>
                                          </p:spTgt>
                                        </p:tgtEl>
                                      </p:cBhvr>
                                    </p:animEffect>
                                    <p:set>
                                      <p:cBhvr>
                                        <p:cTn id="298" dur="1" fill="hold">
                                          <p:stCondLst>
                                            <p:cond delay="499"/>
                                          </p:stCondLst>
                                        </p:cTn>
                                        <p:tgtEl>
                                          <p:spTgt spid="37">
                                            <p:txEl>
                                              <p:pRg st="3" end="3"/>
                                            </p:txEl>
                                          </p:spTgt>
                                        </p:tgtEl>
                                        <p:attrNameLst>
                                          <p:attrName>style.visibility</p:attrName>
                                        </p:attrNameLst>
                                      </p:cBhvr>
                                      <p:to>
                                        <p:strVal val="hidden"/>
                                      </p:to>
                                    </p:set>
                                  </p:childTnLst>
                                </p:cTn>
                              </p:par>
                              <p:par>
                                <p:cTn id="299" presetID="10" presetClass="exit" presetSubtype="0" fill="hold" grpId="1" nodeType="withEffect">
                                  <p:stCondLst>
                                    <p:cond delay="0"/>
                                  </p:stCondLst>
                                  <p:childTnLst>
                                    <p:animEffect transition="out" filter="fade">
                                      <p:cBhvr>
                                        <p:cTn id="300" dur="500"/>
                                        <p:tgtEl>
                                          <p:spTgt spid="37">
                                            <p:txEl>
                                              <p:pRg st="4" end="4"/>
                                            </p:txEl>
                                          </p:spTgt>
                                        </p:tgtEl>
                                      </p:cBhvr>
                                    </p:animEffect>
                                    <p:set>
                                      <p:cBhvr>
                                        <p:cTn id="301" dur="1" fill="hold">
                                          <p:stCondLst>
                                            <p:cond delay="499"/>
                                          </p:stCondLst>
                                        </p:cTn>
                                        <p:tgtEl>
                                          <p:spTgt spid="37">
                                            <p:txEl>
                                              <p:pRg st="4" end="4"/>
                                            </p:txEl>
                                          </p:spTgt>
                                        </p:tgtEl>
                                        <p:attrNameLst>
                                          <p:attrName>style.visibility</p:attrName>
                                        </p:attrNameLst>
                                      </p:cBhvr>
                                      <p:to>
                                        <p:strVal val="hidden"/>
                                      </p:to>
                                    </p:set>
                                  </p:childTnLst>
                                </p:cTn>
                              </p:par>
                              <p:par>
                                <p:cTn id="302" presetID="10" presetClass="exit" presetSubtype="0" fill="hold" grpId="1" nodeType="withEffect">
                                  <p:stCondLst>
                                    <p:cond delay="0"/>
                                  </p:stCondLst>
                                  <p:childTnLst>
                                    <p:animEffect transition="out" filter="fade">
                                      <p:cBhvr>
                                        <p:cTn id="303" dur="500"/>
                                        <p:tgtEl>
                                          <p:spTgt spid="37">
                                            <p:txEl>
                                              <p:pRg st="5" end="5"/>
                                            </p:txEl>
                                          </p:spTgt>
                                        </p:tgtEl>
                                      </p:cBhvr>
                                    </p:animEffect>
                                    <p:set>
                                      <p:cBhvr>
                                        <p:cTn id="304" dur="1" fill="hold">
                                          <p:stCondLst>
                                            <p:cond delay="499"/>
                                          </p:stCondLst>
                                        </p:cTn>
                                        <p:tgtEl>
                                          <p:spTgt spid="37">
                                            <p:txEl>
                                              <p:pRg st="5" end="5"/>
                                            </p:txEl>
                                          </p:spTgt>
                                        </p:tgtEl>
                                        <p:attrNameLst>
                                          <p:attrName>style.visibility</p:attrName>
                                        </p:attrNameLst>
                                      </p:cBhvr>
                                      <p:to>
                                        <p:strVal val="hidden"/>
                                      </p:to>
                                    </p:set>
                                  </p:childTnLst>
                                </p:cTn>
                              </p:par>
                              <p:par>
                                <p:cTn id="305" presetID="10" presetClass="exit" presetSubtype="0" fill="hold" grpId="1" nodeType="withEffect">
                                  <p:stCondLst>
                                    <p:cond delay="0"/>
                                  </p:stCondLst>
                                  <p:childTnLst>
                                    <p:animEffect transition="out" filter="fade">
                                      <p:cBhvr>
                                        <p:cTn id="306" dur="500"/>
                                        <p:tgtEl>
                                          <p:spTgt spid="37">
                                            <p:txEl>
                                              <p:pRg st="6" end="6"/>
                                            </p:txEl>
                                          </p:spTgt>
                                        </p:tgtEl>
                                      </p:cBhvr>
                                    </p:animEffect>
                                    <p:set>
                                      <p:cBhvr>
                                        <p:cTn id="307" dur="1" fill="hold">
                                          <p:stCondLst>
                                            <p:cond delay="499"/>
                                          </p:stCondLst>
                                        </p:cTn>
                                        <p:tgtEl>
                                          <p:spTgt spid="37">
                                            <p:txEl>
                                              <p:pRg st="6" end="6"/>
                                            </p:txEl>
                                          </p:spTgt>
                                        </p:tgtEl>
                                        <p:attrNameLst>
                                          <p:attrName>style.visibility</p:attrName>
                                        </p:attrNameLst>
                                      </p:cBhvr>
                                      <p:to>
                                        <p:strVal val="hidden"/>
                                      </p:to>
                                    </p:set>
                                  </p:childTnLst>
                                </p:cTn>
                              </p:par>
                              <p:par>
                                <p:cTn id="308" presetID="10" presetClass="exit" presetSubtype="0" fill="hold" grpId="1" nodeType="withEffect">
                                  <p:stCondLst>
                                    <p:cond delay="0"/>
                                  </p:stCondLst>
                                  <p:childTnLst>
                                    <p:animEffect transition="out" filter="fade">
                                      <p:cBhvr>
                                        <p:cTn id="309" dur="500"/>
                                        <p:tgtEl>
                                          <p:spTgt spid="37">
                                            <p:bg/>
                                          </p:spTgt>
                                        </p:tgtEl>
                                      </p:cBhvr>
                                    </p:animEffect>
                                    <p:set>
                                      <p:cBhvr>
                                        <p:cTn id="310" dur="1" fill="hold">
                                          <p:stCondLst>
                                            <p:cond delay="499"/>
                                          </p:stCondLst>
                                        </p:cTn>
                                        <p:tgtEl>
                                          <p:spTgt spid="37">
                                            <p:bg/>
                                          </p:spTgt>
                                        </p:tgtEl>
                                        <p:attrNameLst>
                                          <p:attrName>style.visibility</p:attrName>
                                        </p:attrNameLst>
                                      </p:cBhvr>
                                      <p:to>
                                        <p:strVal val="hidden"/>
                                      </p:to>
                                    </p:set>
                                  </p:childTnLst>
                                </p:cTn>
                              </p:par>
                            </p:childTnLst>
                          </p:cTn>
                        </p:par>
                      </p:childTnLst>
                    </p:cTn>
                  </p:par>
                  <p:par>
                    <p:cTn id="311" fill="hold">
                      <p:stCondLst>
                        <p:cond delay="indefinite"/>
                      </p:stCondLst>
                      <p:childTnLst>
                        <p:par>
                          <p:cTn id="312" fill="hold">
                            <p:stCondLst>
                              <p:cond delay="0"/>
                            </p:stCondLst>
                            <p:childTnLst>
                              <p:par>
                                <p:cTn id="313" presetID="22" presetClass="entr" presetSubtype="8" fill="hold" grpId="0" nodeType="clickEffect">
                                  <p:stCondLst>
                                    <p:cond delay="0"/>
                                  </p:stCondLst>
                                  <p:childTnLst>
                                    <p:set>
                                      <p:cBhvr>
                                        <p:cTn id="314" dur="1" fill="hold">
                                          <p:stCondLst>
                                            <p:cond delay="0"/>
                                          </p:stCondLst>
                                        </p:cTn>
                                        <p:tgtEl>
                                          <p:spTgt spid="50">
                                            <p:bg/>
                                          </p:spTgt>
                                        </p:tgtEl>
                                        <p:attrNameLst>
                                          <p:attrName>style.visibility</p:attrName>
                                        </p:attrNameLst>
                                      </p:cBhvr>
                                      <p:to>
                                        <p:strVal val="visible"/>
                                      </p:to>
                                    </p:set>
                                    <p:animEffect transition="in" filter="wipe(left)">
                                      <p:cBhvr>
                                        <p:cTn id="315" dur="750"/>
                                        <p:tgtEl>
                                          <p:spTgt spid="50">
                                            <p:bg/>
                                          </p:spTgt>
                                        </p:tgtEl>
                                      </p:cBhvr>
                                    </p:animEffect>
                                  </p:childTnLst>
                                </p:cTn>
                              </p:par>
                              <p:par>
                                <p:cTn id="316" presetID="22" presetClass="entr" presetSubtype="8" fill="hold" grpId="0" nodeType="withEffect">
                                  <p:stCondLst>
                                    <p:cond delay="0"/>
                                  </p:stCondLst>
                                  <p:childTnLst>
                                    <p:set>
                                      <p:cBhvr>
                                        <p:cTn id="317" dur="1" fill="hold">
                                          <p:stCondLst>
                                            <p:cond delay="0"/>
                                          </p:stCondLst>
                                        </p:cTn>
                                        <p:tgtEl>
                                          <p:spTgt spid="50">
                                            <p:txEl>
                                              <p:pRg st="0" end="0"/>
                                            </p:txEl>
                                          </p:spTgt>
                                        </p:tgtEl>
                                        <p:attrNameLst>
                                          <p:attrName>style.visibility</p:attrName>
                                        </p:attrNameLst>
                                      </p:cBhvr>
                                      <p:to>
                                        <p:strVal val="visible"/>
                                      </p:to>
                                    </p:set>
                                    <p:animEffect transition="in" filter="wipe(left)">
                                      <p:cBhvr>
                                        <p:cTn id="318" dur="750"/>
                                        <p:tgtEl>
                                          <p:spTgt spid="50">
                                            <p:txEl>
                                              <p:pRg st="0" end="0"/>
                                            </p:txEl>
                                          </p:spTgt>
                                        </p:tgtEl>
                                      </p:cBhvr>
                                    </p:animEffect>
                                  </p:childTnLst>
                                </p:cTn>
                              </p:par>
                            </p:childTnLst>
                          </p:cTn>
                        </p:par>
                      </p:childTnLst>
                    </p:cTn>
                  </p:par>
                  <p:par>
                    <p:cTn id="319" fill="hold">
                      <p:stCondLst>
                        <p:cond delay="indefinite"/>
                      </p:stCondLst>
                      <p:childTnLst>
                        <p:par>
                          <p:cTn id="320" fill="hold">
                            <p:stCondLst>
                              <p:cond delay="0"/>
                            </p:stCondLst>
                            <p:childTnLst>
                              <p:par>
                                <p:cTn id="321" presetID="10" presetClass="exit" presetSubtype="0" fill="hold" grpId="2" nodeType="clickEffect">
                                  <p:stCondLst>
                                    <p:cond delay="0"/>
                                  </p:stCondLst>
                                  <p:childTnLst>
                                    <p:animEffect transition="out" filter="fade">
                                      <p:cBhvr>
                                        <p:cTn id="322" dur="500"/>
                                        <p:tgtEl>
                                          <p:spTgt spid="21">
                                            <p:txEl>
                                              <p:pRg st="0" end="0"/>
                                            </p:txEl>
                                          </p:spTgt>
                                        </p:tgtEl>
                                      </p:cBhvr>
                                    </p:animEffect>
                                    <p:set>
                                      <p:cBhvr>
                                        <p:cTn id="323" dur="1" fill="hold">
                                          <p:stCondLst>
                                            <p:cond delay="499"/>
                                          </p:stCondLst>
                                        </p:cTn>
                                        <p:tgtEl>
                                          <p:spTgt spid="21">
                                            <p:txEl>
                                              <p:pRg st="0" end="0"/>
                                            </p:txEl>
                                          </p:spTgt>
                                        </p:tgtEl>
                                        <p:attrNameLst>
                                          <p:attrName>style.visibility</p:attrName>
                                        </p:attrNameLst>
                                      </p:cBhvr>
                                      <p:to>
                                        <p:strVal val="hidden"/>
                                      </p:to>
                                    </p:set>
                                  </p:childTnLst>
                                </p:cTn>
                              </p:par>
                              <p:par>
                                <p:cTn id="324" presetID="10" presetClass="exit" presetSubtype="0" fill="hold" grpId="2" nodeType="withEffect">
                                  <p:stCondLst>
                                    <p:cond delay="0"/>
                                  </p:stCondLst>
                                  <p:childTnLst>
                                    <p:animEffect transition="out" filter="fade">
                                      <p:cBhvr>
                                        <p:cTn id="325" dur="500"/>
                                        <p:tgtEl>
                                          <p:spTgt spid="21">
                                            <p:txEl>
                                              <p:pRg st="1" end="1"/>
                                            </p:txEl>
                                          </p:spTgt>
                                        </p:tgtEl>
                                      </p:cBhvr>
                                    </p:animEffect>
                                    <p:set>
                                      <p:cBhvr>
                                        <p:cTn id="326" dur="1" fill="hold">
                                          <p:stCondLst>
                                            <p:cond delay="499"/>
                                          </p:stCondLst>
                                        </p:cTn>
                                        <p:tgtEl>
                                          <p:spTgt spid="21">
                                            <p:txEl>
                                              <p:pRg st="1" end="1"/>
                                            </p:txEl>
                                          </p:spTgt>
                                        </p:tgtEl>
                                        <p:attrNameLst>
                                          <p:attrName>style.visibility</p:attrName>
                                        </p:attrNameLst>
                                      </p:cBhvr>
                                      <p:to>
                                        <p:strVal val="hidden"/>
                                      </p:to>
                                    </p:set>
                                  </p:childTnLst>
                                </p:cTn>
                              </p:par>
                              <p:par>
                                <p:cTn id="327" presetID="10" presetClass="exit" presetSubtype="0" fill="hold" grpId="2" nodeType="withEffect">
                                  <p:stCondLst>
                                    <p:cond delay="0"/>
                                  </p:stCondLst>
                                  <p:childTnLst>
                                    <p:animEffect transition="out" filter="fade">
                                      <p:cBhvr>
                                        <p:cTn id="328" dur="500"/>
                                        <p:tgtEl>
                                          <p:spTgt spid="21">
                                            <p:txEl>
                                              <p:pRg st="2" end="2"/>
                                            </p:txEl>
                                          </p:spTgt>
                                        </p:tgtEl>
                                      </p:cBhvr>
                                    </p:animEffect>
                                    <p:set>
                                      <p:cBhvr>
                                        <p:cTn id="329" dur="1" fill="hold">
                                          <p:stCondLst>
                                            <p:cond delay="499"/>
                                          </p:stCondLst>
                                        </p:cTn>
                                        <p:tgtEl>
                                          <p:spTgt spid="21">
                                            <p:txEl>
                                              <p:pRg st="2" end="2"/>
                                            </p:txEl>
                                          </p:spTgt>
                                        </p:tgtEl>
                                        <p:attrNameLst>
                                          <p:attrName>style.visibility</p:attrName>
                                        </p:attrNameLst>
                                      </p:cBhvr>
                                      <p:to>
                                        <p:strVal val="hidden"/>
                                      </p:to>
                                    </p:set>
                                  </p:childTnLst>
                                </p:cTn>
                              </p:par>
                              <p:par>
                                <p:cTn id="330" presetID="10" presetClass="exit" presetSubtype="0" fill="hold" grpId="2" nodeType="withEffect">
                                  <p:stCondLst>
                                    <p:cond delay="0"/>
                                  </p:stCondLst>
                                  <p:childTnLst>
                                    <p:animEffect transition="out" filter="fade">
                                      <p:cBhvr>
                                        <p:cTn id="331" dur="500"/>
                                        <p:tgtEl>
                                          <p:spTgt spid="21">
                                            <p:txEl>
                                              <p:pRg st="3" end="3"/>
                                            </p:txEl>
                                          </p:spTgt>
                                        </p:tgtEl>
                                      </p:cBhvr>
                                    </p:animEffect>
                                    <p:set>
                                      <p:cBhvr>
                                        <p:cTn id="332" dur="1" fill="hold">
                                          <p:stCondLst>
                                            <p:cond delay="499"/>
                                          </p:stCondLst>
                                        </p:cTn>
                                        <p:tgtEl>
                                          <p:spTgt spid="21">
                                            <p:txEl>
                                              <p:pRg st="3" end="3"/>
                                            </p:txEl>
                                          </p:spTgt>
                                        </p:tgtEl>
                                        <p:attrNameLst>
                                          <p:attrName>style.visibility</p:attrName>
                                        </p:attrNameLst>
                                      </p:cBhvr>
                                      <p:to>
                                        <p:strVal val="hidden"/>
                                      </p:to>
                                    </p:set>
                                  </p:childTnLst>
                                </p:cTn>
                              </p:par>
                              <p:par>
                                <p:cTn id="333" presetID="10" presetClass="exit" presetSubtype="0" fill="hold" grpId="2" nodeType="withEffect">
                                  <p:stCondLst>
                                    <p:cond delay="0"/>
                                  </p:stCondLst>
                                  <p:childTnLst>
                                    <p:animEffect transition="out" filter="fade">
                                      <p:cBhvr>
                                        <p:cTn id="334" dur="500"/>
                                        <p:tgtEl>
                                          <p:spTgt spid="21">
                                            <p:txEl>
                                              <p:pRg st="4" end="4"/>
                                            </p:txEl>
                                          </p:spTgt>
                                        </p:tgtEl>
                                      </p:cBhvr>
                                    </p:animEffect>
                                    <p:set>
                                      <p:cBhvr>
                                        <p:cTn id="335" dur="1" fill="hold">
                                          <p:stCondLst>
                                            <p:cond delay="499"/>
                                          </p:stCondLst>
                                        </p:cTn>
                                        <p:tgtEl>
                                          <p:spTgt spid="21">
                                            <p:txEl>
                                              <p:pRg st="4" end="4"/>
                                            </p:txEl>
                                          </p:spTgt>
                                        </p:tgtEl>
                                        <p:attrNameLst>
                                          <p:attrName>style.visibility</p:attrName>
                                        </p:attrNameLst>
                                      </p:cBhvr>
                                      <p:to>
                                        <p:strVal val="hidden"/>
                                      </p:to>
                                    </p:set>
                                  </p:childTnLst>
                                </p:cTn>
                              </p:par>
                              <p:par>
                                <p:cTn id="336" presetID="10" presetClass="exit" presetSubtype="0" fill="hold" grpId="2" nodeType="withEffect">
                                  <p:stCondLst>
                                    <p:cond delay="0"/>
                                  </p:stCondLst>
                                  <p:childTnLst>
                                    <p:animEffect transition="out" filter="fade">
                                      <p:cBhvr>
                                        <p:cTn id="337" dur="500"/>
                                        <p:tgtEl>
                                          <p:spTgt spid="21">
                                            <p:txEl>
                                              <p:pRg st="5" end="5"/>
                                            </p:txEl>
                                          </p:spTgt>
                                        </p:tgtEl>
                                      </p:cBhvr>
                                    </p:animEffect>
                                    <p:set>
                                      <p:cBhvr>
                                        <p:cTn id="338" dur="1" fill="hold">
                                          <p:stCondLst>
                                            <p:cond delay="499"/>
                                          </p:stCondLst>
                                        </p:cTn>
                                        <p:tgtEl>
                                          <p:spTgt spid="21">
                                            <p:txEl>
                                              <p:pRg st="5" end="5"/>
                                            </p:txEl>
                                          </p:spTgt>
                                        </p:tgtEl>
                                        <p:attrNameLst>
                                          <p:attrName>style.visibility</p:attrName>
                                        </p:attrNameLst>
                                      </p:cBhvr>
                                      <p:to>
                                        <p:strVal val="hidden"/>
                                      </p:to>
                                    </p:set>
                                  </p:childTnLst>
                                </p:cTn>
                              </p:par>
                              <p:par>
                                <p:cTn id="339" presetID="10" presetClass="exit" presetSubtype="0" fill="hold" grpId="2" nodeType="withEffect">
                                  <p:stCondLst>
                                    <p:cond delay="0"/>
                                  </p:stCondLst>
                                  <p:childTnLst>
                                    <p:animEffect transition="out" filter="fade">
                                      <p:cBhvr>
                                        <p:cTn id="340" dur="500"/>
                                        <p:tgtEl>
                                          <p:spTgt spid="21">
                                            <p:bg/>
                                          </p:spTgt>
                                        </p:tgtEl>
                                      </p:cBhvr>
                                    </p:animEffect>
                                    <p:set>
                                      <p:cBhvr>
                                        <p:cTn id="341" dur="1" fill="hold">
                                          <p:stCondLst>
                                            <p:cond delay="499"/>
                                          </p:stCondLst>
                                        </p:cTn>
                                        <p:tgtEl>
                                          <p:spTgt spid="21">
                                            <p:bg/>
                                          </p:spTgt>
                                        </p:tgtEl>
                                        <p:attrNameLst>
                                          <p:attrName>style.visibility</p:attrName>
                                        </p:attrNameLst>
                                      </p:cBhvr>
                                      <p:to>
                                        <p:strVal val="hidden"/>
                                      </p:to>
                                    </p:set>
                                  </p:childTnLst>
                                </p:cTn>
                              </p:par>
                              <p:par>
                                <p:cTn id="342" presetID="10" presetClass="exit" presetSubtype="0" fill="hold" grpId="1" nodeType="withEffect">
                                  <p:stCondLst>
                                    <p:cond delay="0"/>
                                  </p:stCondLst>
                                  <p:childTnLst>
                                    <p:animEffect transition="out" filter="fade">
                                      <p:cBhvr>
                                        <p:cTn id="343" dur="500"/>
                                        <p:tgtEl>
                                          <p:spTgt spid="8"/>
                                        </p:tgtEl>
                                      </p:cBhvr>
                                    </p:animEffect>
                                    <p:set>
                                      <p:cBhvr>
                                        <p:cTn id="344" dur="1" fill="hold">
                                          <p:stCondLst>
                                            <p:cond delay="499"/>
                                          </p:stCondLst>
                                        </p:cTn>
                                        <p:tgtEl>
                                          <p:spTgt spid="8"/>
                                        </p:tgtEl>
                                        <p:attrNameLst>
                                          <p:attrName>style.visibility</p:attrName>
                                        </p:attrNameLst>
                                      </p:cBhvr>
                                      <p:to>
                                        <p:strVal val="hidden"/>
                                      </p:to>
                                    </p:set>
                                  </p:childTnLst>
                                </p:cTn>
                              </p:par>
                              <p:par>
                                <p:cTn id="345" presetID="10" presetClass="exit" presetSubtype="0" fill="hold" grpId="1" nodeType="withEffect">
                                  <p:stCondLst>
                                    <p:cond delay="0"/>
                                  </p:stCondLst>
                                  <p:childTnLst>
                                    <p:animEffect transition="out" filter="fade">
                                      <p:cBhvr>
                                        <p:cTn id="346" dur="500"/>
                                        <p:tgtEl>
                                          <p:spTgt spid="9"/>
                                        </p:tgtEl>
                                      </p:cBhvr>
                                    </p:animEffect>
                                    <p:set>
                                      <p:cBhvr>
                                        <p:cTn id="347" dur="1" fill="hold">
                                          <p:stCondLst>
                                            <p:cond delay="499"/>
                                          </p:stCondLst>
                                        </p:cTn>
                                        <p:tgtEl>
                                          <p:spTgt spid="9"/>
                                        </p:tgtEl>
                                        <p:attrNameLst>
                                          <p:attrName>style.visibility</p:attrName>
                                        </p:attrNameLst>
                                      </p:cBhvr>
                                      <p:to>
                                        <p:strVal val="hidden"/>
                                      </p:to>
                                    </p:set>
                                  </p:childTnLst>
                                </p:cTn>
                              </p:par>
                              <p:par>
                                <p:cTn id="348" presetID="10" presetClass="exit" presetSubtype="0" fill="hold" grpId="1" nodeType="withEffect">
                                  <p:stCondLst>
                                    <p:cond delay="0"/>
                                  </p:stCondLst>
                                  <p:childTnLst>
                                    <p:animEffect transition="out" filter="fade">
                                      <p:cBhvr>
                                        <p:cTn id="349" dur="500"/>
                                        <p:tgtEl>
                                          <p:spTgt spid="10"/>
                                        </p:tgtEl>
                                      </p:cBhvr>
                                    </p:animEffect>
                                    <p:set>
                                      <p:cBhvr>
                                        <p:cTn id="350" dur="1" fill="hold">
                                          <p:stCondLst>
                                            <p:cond delay="499"/>
                                          </p:stCondLst>
                                        </p:cTn>
                                        <p:tgtEl>
                                          <p:spTgt spid="10"/>
                                        </p:tgtEl>
                                        <p:attrNameLst>
                                          <p:attrName>style.visibility</p:attrName>
                                        </p:attrNameLst>
                                      </p:cBhvr>
                                      <p:to>
                                        <p:strVal val="hidden"/>
                                      </p:to>
                                    </p:set>
                                  </p:childTnLst>
                                </p:cTn>
                              </p:par>
                              <p:par>
                                <p:cTn id="351" presetID="10" presetClass="exit" presetSubtype="0" fill="hold" grpId="2" nodeType="withEffect">
                                  <p:stCondLst>
                                    <p:cond delay="0"/>
                                  </p:stCondLst>
                                  <p:childTnLst>
                                    <p:animEffect transition="out" filter="fade">
                                      <p:cBhvr>
                                        <p:cTn id="352" dur="500"/>
                                        <p:tgtEl>
                                          <p:spTgt spid="23"/>
                                        </p:tgtEl>
                                      </p:cBhvr>
                                    </p:animEffect>
                                    <p:set>
                                      <p:cBhvr>
                                        <p:cTn id="353" dur="1" fill="hold">
                                          <p:stCondLst>
                                            <p:cond delay="499"/>
                                          </p:stCondLst>
                                        </p:cTn>
                                        <p:tgtEl>
                                          <p:spTgt spid="23"/>
                                        </p:tgtEl>
                                        <p:attrNameLst>
                                          <p:attrName>style.visibility</p:attrName>
                                        </p:attrNameLst>
                                      </p:cBhvr>
                                      <p:to>
                                        <p:strVal val="hidden"/>
                                      </p:to>
                                    </p:set>
                                  </p:childTnLst>
                                </p:cTn>
                              </p:par>
                              <p:par>
                                <p:cTn id="354" presetID="10" presetClass="exit" presetSubtype="0" fill="hold" grpId="1" nodeType="withEffect">
                                  <p:stCondLst>
                                    <p:cond delay="0"/>
                                  </p:stCondLst>
                                  <p:childTnLst>
                                    <p:animEffect transition="out" filter="fade">
                                      <p:cBhvr>
                                        <p:cTn id="355" dur="500"/>
                                        <p:tgtEl>
                                          <p:spTgt spid="12"/>
                                        </p:tgtEl>
                                      </p:cBhvr>
                                    </p:animEffect>
                                    <p:set>
                                      <p:cBhvr>
                                        <p:cTn id="356" dur="1" fill="hold">
                                          <p:stCondLst>
                                            <p:cond delay="499"/>
                                          </p:stCondLst>
                                        </p:cTn>
                                        <p:tgtEl>
                                          <p:spTgt spid="12"/>
                                        </p:tgtEl>
                                        <p:attrNameLst>
                                          <p:attrName>style.visibility</p:attrName>
                                        </p:attrNameLst>
                                      </p:cBhvr>
                                      <p:to>
                                        <p:strVal val="hidden"/>
                                      </p:to>
                                    </p:set>
                                  </p:childTnLst>
                                </p:cTn>
                              </p:par>
                              <p:par>
                                <p:cTn id="357" presetID="10" presetClass="exit" presetSubtype="0" fill="hold" grpId="3" nodeType="withEffect">
                                  <p:stCondLst>
                                    <p:cond delay="0"/>
                                  </p:stCondLst>
                                  <p:childTnLst>
                                    <p:animEffect transition="out" filter="fade">
                                      <p:cBhvr>
                                        <p:cTn id="358" dur="500"/>
                                        <p:tgtEl>
                                          <p:spTgt spid="25"/>
                                        </p:tgtEl>
                                      </p:cBhvr>
                                    </p:animEffect>
                                    <p:set>
                                      <p:cBhvr>
                                        <p:cTn id="359" dur="1" fill="hold">
                                          <p:stCondLst>
                                            <p:cond delay="499"/>
                                          </p:stCondLst>
                                        </p:cTn>
                                        <p:tgtEl>
                                          <p:spTgt spid="25"/>
                                        </p:tgtEl>
                                        <p:attrNameLst>
                                          <p:attrName>style.visibility</p:attrName>
                                        </p:attrNameLst>
                                      </p:cBhvr>
                                      <p:to>
                                        <p:strVal val="hidden"/>
                                      </p:to>
                                    </p:set>
                                  </p:childTnLst>
                                </p:cTn>
                              </p:par>
                              <p:par>
                                <p:cTn id="360" presetID="10" presetClass="exit" presetSubtype="0" fill="hold" grpId="1" nodeType="withEffect">
                                  <p:stCondLst>
                                    <p:cond delay="0"/>
                                  </p:stCondLst>
                                  <p:childTnLst>
                                    <p:animEffect transition="out" filter="fade">
                                      <p:cBhvr>
                                        <p:cTn id="361" dur="500"/>
                                        <p:tgtEl>
                                          <p:spTgt spid="28"/>
                                        </p:tgtEl>
                                      </p:cBhvr>
                                    </p:animEffect>
                                    <p:set>
                                      <p:cBhvr>
                                        <p:cTn id="362" dur="1" fill="hold">
                                          <p:stCondLst>
                                            <p:cond delay="499"/>
                                          </p:stCondLst>
                                        </p:cTn>
                                        <p:tgtEl>
                                          <p:spTgt spid="28"/>
                                        </p:tgtEl>
                                        <p:attrNameLst>
                                          <p:attrName>style.visibility</p:attrName>
                                        </p:attrNameLst>
                                      </p:cBhvr>
                                      <p:to>
                                        <p:strVal val="hidden"/>
                                      </p:to>
                                    </p:set>
                                  </p:childTnLst>
                                </p:cTn>
                              </p:par>
                              <p:par>
                                <p:cTn id="363" presetID="10" presetClass="exit" presetSubtype="0" fill="hold" grpId="3" nodeType="withEffect">
                                  <p:stCondLst>
                                    <p:cond delay="0"/>
                                  </p:stCondLst>
                                  <p:childTnLst>
                                    <p:animEffect transition="out" filter="fade">
                                      <p:cBhvr>
                                        <p:cTn id="364" dur="500"/>
                                        <p:tgtEl>
                                          <p:spTgt spid="29"/>
                                        </p:tgtEl>
                                      </p:cBhvr>
                                    </p:animEffect>
                                    <p:set>
                                      <p:cBhvr>
                                        <p:cTn id="365" dur="1" fill="hold">
                                          <p:stCondLst>
                                            <p:cond delay="499"/>
                                          </p:stCondLst>
                                        </p:cTn>
                                        <p:tgtEl>
                                          <p:spTgt spid="29"/>
                                        </p:tgtEl>
                                        <p:attrNameLst>
                                          <p:attrName>style.visibility</p:attrName>
                                        </p:attrNameLst>
                                      </p:cBhvr>
                                      <p:to>
                                        <p:strVal val="hidden"/>
                                      </p:to>
                                    </p:set>
                                  </p:childTnLst>
                                </p:cTn>
                              </p:par>
                              <p:par>
                                <p:cTn id="366" presetID="10" presetClass="exit" presetSubtype="0" fill="hold" grpId="2" nodeType="withEffect">
                                  <p:stCondLst>
                                    <p:cond delay="0"/>
                                  </p:stCondLst>
                                  <p:childTnLst>
                                    <p:animEffect transition="out" filter="fade">
                                      <p:cBhvr>
                                        <p:cTn id="367" dur="500"/>
                                        <p:tgtEl>
                                          <p:spTgt spid="24"/>
                                        </p:tgtEl>
                                      </p:cBhvr>
                                    </p:animEffect>
                                    <p:set>
                                      <p:cBhvr>
                                        <p:cTn id="368" dur="1" fill="hold">
                                          <p:stCondLst>
                                            <p:cond delay="499"/>
                                          </p:stCondLst>
                                        </p:cTn>
                                        <p:tgtEl>
                                          <p:spTgt spid="24"/>
                                        </p:tgtEl>
                                        <p:attrNameLst>
                                          <p:attrName>style.visibility</p:attrName>
                                        </p:attrNameLst>
                                      </p:cBhvr>
                                      <p:to>
                                        <p:strVal val="hidden"/>
                                      </p:to>
                                    </p:set>
                                  </p:childTnLst>
                                </p:cTn>
                              </p:par>
                              <p:par>
                                <p:cTn id="369" presetID="10" presetClass="exit" presetSubtype="0" fill="hold" grpId="1" nodeType="withEffect">
                                  <p:stCondLst>
                                    <p:cond delay="0"/>
                                  </p:stCondLst>
                                  <p:childTnLst>
                                    <p:animEffect transition="out" filter="fade">
                                      <p:cBhvr>
                                        <p:cTn id="370" dur="500"/>
                                        <p:tgtEl>
                                          <p:spTgt spid="17"/>
                                        </p:tgtEl>
                                      </p:cBhvr>
                                    </p:animEffect>
                                    <p:set>
                                      <p:cBhvr>
                                        <p:cTn id="371" dur="1" fill="hold">
                                          <p:stCondLst>
                                            <p:cond delay="499"/>
                                          </p:stCondLst>
                                        </p:cTn>
                                        <p:tgtEl>
                                          <p:spTgt spid="17"/>
                                        </p:tgtEl>
                                        <p:attrNameLst>
                                          <p:attrName>style.visibility</p:attrName>
                                        </p:attrNameLst>
                                      </p:cBhvr>
                                      <p:to>
                                        <p:strVal val="hidden"/>
                                      </p:to>
                                    </p:set>
                                  </p:childTnLst>
                                </p:cTn>
                              </p:par>
                              <p:par>
                                <p:cTn id="372" presetID="10" presetClass="exit" presetSubtype="0" fill="hold" grpId="1" nodeType="withEffect">
                                  <p:stCondLst>
                                    <p:cond delay="0"/>
                                  </p:stCondLst>
                                  <p:childTnLst>
                                    <p:animEffect transition="out" filter="fade">
                                      <p:cBhvr>
                                        <p:cTn id="373" dur="500"/>
                                        <p:tgtEl>
                                          <p:spTgt spid="14"/>
                                        </p:tgtEl>
                                      </p:cBhvr>
                                    </p:animEffect>
                                    <p:set>
                                      <p:cBhvr>
                                        <p:cTn id="374" dur="1" fill="hold">
                                          <p:stCondLst>
                                            <p:cond delay="499"/>
                                          </p:stCondLst>
                                        </p:cTn>
                                        <p:tgtEl>
                                          <p:spTgt spid="14"/>
                                        </p:tgtEl>
                                        <p:attrNameLst>
                                          <p:attrName>style.visibility</p:attrName>
                                        </p:attrNameLst>
                                      </p:cBhvr>
                                      <p:to>
                                        <p:strVal val="hidden"/>
                                      </p:to>
                                    </p:set>
                                  </p:childTnLst>
                                </p:cTn>
                              </p:par>
                              <p:par>
                                <p:cTn id="375" presetID="10" presetClass="exit" presetSubtype="0" fill="hold" grpId="1" nodeType="withEffect">
                                  <p:stCondLst>
                                    <p:cond delay="0"/>
                                  </p:stCondLst>
                                  <p:childTnLst>
                                    <p:animEffect transition="out" filter="fade">
                                      <p:cBhvr>
                                        <p:cTn id="376" dur="500"/>
                                        <p:tgtEl>
                                          <p:spTgt spid="18"/>
                                        </p:tgtEl>
                                      </p:cBhvr>
                                    </p:animEffect>
                                    <p:set>
                                      <p:cBhvr>
                                        <p:cTn id="377" dur="1" fill="hold">
                                          <p:stCondLst>
                                            <p:cond delay="499"/>
                                          </p:stCondLst>
                                        </p:cTn>
                                        <p:tgtEl>
                                          <p:spTgt spid="18"/>
                                        </p:tgtEl>
                                        <p:attrNameLst>
                                          <p:attrName>style.visibility</p:attrName>
                                        </p:attrNameLst>
                                      </p:cBhvr>
                                      <p:to>
                                        <p:strVal val="hidden"/>
                                      </p:to>
                                    </p:set>
                                  </p:childTnLst>
                                </p:cTn>
                              </p:par>
                              <p:par>
                                <p:cTn id="378" presetID="10" presetClass="exit" presetSubtype="0" fill="hold" grpId="1" nodeType="withEffect">
                                  <p:stCondLst>
                                    <p:cond delay="0"/>
                                  </p:stCondLst>
                                  <p:childTnLst>
                                    <p:animEffect transition="out" filter="fade">
                                      <p:cBhvr>
                                        <p:cTn id="379" dur="500"/>
                                        <p:tgtEl>
                                          <p:spTgt spid="15"/>
                                        </p:tgtEl>
                                      </p:cBhvr>
                                    </p:animEffect>
                                    <p:set>
                                      <p:cBhvr>
                                        <p:cTn id="380" dur="1" fill="hold">
                                          <p:stCondLst>
                                            <p:cond delay="499"/>
                                          </p:stCondLst>
                                        </p:cTn>
                                        <p:tgtEl>
                                          <p:spTgt spid="15"/>
                                        </p:tgtEl>
                                        <p:attrNameLst>
                                          <p:attrName>style.visibility</p:attrName>
                                        </p:attrNameLst>
                                      </p:cBhvr>
                                      <p:to>
                                        <p:strVal val="hidden"/>
                                      </p:to>
                                    </p:set>
                                  </p:childTnLst>
                                </p:cTn>
                              </p:par>
                              <p:par>
                                <p:cTn id="381" presetID="10" presetClass="exit" presetSubtype="0" fill="hold" grpId="1" nodeType="withEffect">
                                  <p:stCondLst>
                                    <p:cond delay="0"/>
                                  </p:stCondLst>
                                  <p:childTnLst>
                                    <p:animEffect transition="out" filter="fade">
                                      <p:cBhvr>
                                        <p:cTn id="382" dur="500"/>
                                        <p:tgtEl>
                                          <p:spTgt spid="16"/>
                                        </p:tgtEl>
                                      </p:cBhvr>
                                    </p:animEffect>
                                    <p:set>
                                      <p:cBhvr>
                                        <p:cTn id="383" dur="1" fill="hold">
                                          <p:stCondLst>
                                            <p:cond delay="499"/>
                                          </p:stCondLst>
                                        </p:cTn>
                                        <p:tgtEl>
                                          <p:spTgt spid="16"/>
                                        </p:tgtEl>
                                        <p:attrNameLst>
                                          <p:attrName>style.visibility</p:attrName>
                                        </p:attrNameLst>
                                      </p:cBhvr>
                                      <p:to>
                                        <p:strVal val="hidden"/>
                                      </p:to>
                                    </p:set>
                                  </p:childTnLst>
                                </p:cTn>
                              </p:par>
                              <p:par>
                                <p:cTn id="384" presetID="10" presetClass="exit" presetSubtype="0" fill="hold" grpId="1" nodeType="withEffect">
                                  <p:stCondLst>
                                    <p:cond delay="0"/>
                                  </p:stCondLst>
                                  <p:childTnLst>
                                    <p:animEffect transition="out" filter="fade">
                                      <p:cBhvr>
                                        <p:cTn id="385" dur="500"/>
                                        <p:tgtEl>
                                          <p:spTgt spid="19"/>
                                        </p:tgtEl>
                                      </p:cBhvr>
                                    </p:animEffect>
                                    <p:set>
                                      <p:cBhvr>
                                        <p:cTn id="386" dur="1" fill="hold">
                                          <p:stCondLst>
                                            <p:cond delay="499"/>
                                          </p:stCondLst>
                                        </p:cTn>
                                        <p:tgtEl>
                                          <p:spTgt spid="19"/>
                                        </p:tgtEl>
                                        <p:attrNameLst>
                                          <p:attrName>style.visibility</p:attrName>
                                        </p:attrNameLst>
                                      </p:cBhvr>
                                      <p:to>
                                        <p:strVal val="hidden"/>
                                      </p:to>
                                    </p:set>
                                  </p:childTnLst>
                                </p:cTn>
                              </p:par>
                              <p:par>
                                <p:cTn id="387" presetID="10" presetClass="exit" presetSubtype="0" fill="hold" grpId="2" nodeType="withEffect">
                                  <p:stCondLst>
                                    <p:cond delay="0"/>
                                  </p:stCondLst>
                                  <p:childTnLst>
                                    <p:animEffect transition="out" filter="fade">
                                      <p:cBhvr>
                                        <p:cTn id="388" dur="500"/>
                                        <p:tgtEl>
                                          <p:spTgt spid="34"/>
                                        </p:tgtEl>
                                      </p:cBhvr>
                                    </p:animEffect>
                                    <p:set>
                                      <p:cBhvr>
                                        <p:cTn id="389" dur="1" fill="hold">
                                          <p:stCondLst>
                                            <p:cond delay="499"/>
                                          </p:stCondLst>
                                        </p:cTn>
                                        <p:tgtEl>
                                          <p:spTgt spid="34"/>
                                        </p:tgtEl>
                                        <p:attrNameLst>
                                          <p:attrName>style.visibility</p:attrName>
                                        </p:attrNameLst>
                                      </p:cBhvr>
                                      <p:to>
                                        <p:strVal val="hidden"/>
                                      </p:to>
                                    </p:set>
                                  </p:childTnLst>
                                </p:cTn>
                              </p:par>
                              <p:par>
                                <p:cTn id="390" presetID="10" presetClass="exit" presetSubtype="0" fill="hold" nodeType="withEffect">
                                  <p:stCondLst>
                                    <p:cond delay="0"/>
                                  </p:stCondLst>
                                  <p:childTnLst>
                                    <p:animEffect transition="out" filter="fade">
                                      <p:cBhvr>
                                        <p:cTn id="391" dur="500"/>
                                        <p:tgtEl>
                                          <p:spTgt spid="33"/>
                                        </p:tgtEl>
                                      </p:cBhvr>
                                    </p:animEffect>
                                    <p:set>
                                      <p:cBhvr>
                                        <p:cTn id="392" dur="1" fill="hold">
                                          <p:stCondLst>
                                            <p:cond delay="499"/>
                                          </p:stCondLst>
                                        </p:cTn>
                                        <p:tgtEl>
                                          <p:spTgt spid="33"/>
                                        </p:tgtEl>
                                        <p:attrNameLst>
                                          <p:attrName>style.visibility</p:attrName>
                                        </p:attrNameLst>
                                      </p:cBhvr>
                                      <p:to>
                                        <p:strVal val="hidden"/>
                                      </p:to>
                                    </p:set>
                                  </p:childTnLst>
                                </p:cTn>
                              </p:par>
                              <p:par>
                                <p:cTn id="393" presetID="10" presetClass="exit" presetSubtype="0" fill="hold" grpId="1" nodeType="withEffect">
                                  <p:stCondLst>
                                    <p:cond delay="0"/>
                                  </p:stCondLst>
                                  <p:childTnLst>
                                    <p:animEffect transition="out" filter="fade">
                                      <p:cBhvr>
                                        <p:cTn id="394" dur="500"/>
                                        <p:tgtEl>
                                          <p:spTgt spid="35"/>
                                        </p:tgtEl>
                                      </p:cBhvr>
                                    </p:animEffect>
                                    <p:set>
                                      <p:cBhvr>
                                        <p:cTn id="395" dur="1" fill="hold">
                                          <p:stCondLst>
                                            <p:cond delay="499"/>
                                          </p:stCondLst>
                                        </p:cTn>
                                        <p:tgtEl>
                                          <p:spTgt spid="35"/>
                                        </p:tgtEl>
                                        <p:attrNameLst>
                                          <p:attrName>style.visibility</p:attrName>
                                        </p:attrNameLst>
                                      </p:cBhvr>
                                      <p:to>
                                        <p:strVal val="hidden"/>
                                      </p:to>
                                    </p:set>
                                  </p:childTnLst>
                                </p:cTn>
                              </p:par>
                              <p:par>
                                <p:cTn id="396" presetID="10" presetClass="exit" presetSubtype="0" fill="hold" grpId="1" nodeType="withEffect">
                                  <p:stCondLst>
                                    <p:cond delay="0"/>
                                  </p:stCondLst>
                                  <p:childTnLst>
                                    <p:animEffect transition="out" filter="fade">
                                      <p:cBhvr>
                                        <p:cTn id="397" dur="500"/>
                                        <p:tgtEl>
                                          <p:spTgt spid="36"/>
                                        </p:tgtEl>
                                      </p:cBhvr>
                                    </p:animEffect>
                                    <p:set>
                                      <p:cBhvr>
                                        <p:cTn id="398" dur="1" fill="hold">
                                          <p:stCondLst>
                                            <p:cond delay="499"/>
                                          </p:stCondLst>
                                        </p:cTn>
                                        <p:tgtEl>
                                          <p:spTgt spid="36"/>
                                        </p:tgtEl>
                                        <p:attrNameLst>
                                          <p:attrName>style.visibility</p:attrName>
                                        </p:attrNameLst>
                                      </p:cBhvr>
                                      <p:to>
                                        <p:strVal val="hidden"/>
                                      </p:to>
                                    </p:set>
                                  </p:childTnLst>
                                </p:cTn>
                              </p:par>
                            </p:childTnLst>
                          </p:cTn>
                        </p:par>
                      </p:childTnLst>
                    </p:cTn>
                  </p:par>
                  <p:par>
                    <p:cTn id="399" fill="hold">
                      <p:stCondLst>
                        <p:cond delay="indefinite"/>
                      </p:stCondLst>
                      <p:childTnLst>
                        <p:par>
                          <p:cTn id="400" fill="hold">
                            <p:stCondLst>
                              <p:cond delay="0"/>
                            </p:stCondLst>
                            <p:childTnLst>
                              <p:par>
                                <p:cTn id="401" presetID="22" presetClass="entr" presetSubtype="4" fill="hold" nodeType="clickEffect">
                                  <p:stCondLst>
                                    <p:cond delay="0"/>
                                  </p:stCondLst>
                                  <p:childTnLst>
                                    <p:set>
                                      <p:cBhvr>
                                        <p:cTn id="402" dur="1" fill="hold">
                                          <p:stCondLst>
                                            <p:cond delay="0"/>
                                          </p:stCondLst>
                                        </p:cTn>
                                        <p:tgtEl>
                                          <p:spTgt spid="51"/>
                                        </p:tgtEl>
                                        <p:attrNameLst>
                                          <p:attrName>style.visibility</p:attrName>
                                        </p:attrNameLst>
                                      </p:cBhvr>
                                      <p:to>
                                        <p:strVal val="visible"/>
                                      </p:to>
                                    </p:set>
                                    <p:animEffect transition="in" filter="wipe(down)">
                                      <p:cBhvr>
                                        <p:cTn id="403" dur="750"/>
                                        <p:tgtEl>
                                          <p:spTgt spid="51"/>
                                        </p:tgtEl>
                                      </p:cBhvr>
                                    </p:animEffect>
                                  </p:childTnLst>
                                </p:cTn>
                              </p:par>
                            </p:childTnLst>
                          </p:cTn>
                        </p:par>
                      </p:childTnLst>
                    </p:cTn>
                  </p:par>
                  <p:par>
                    <p:cTn id="404" fill="hold">
                      <p:stCondLst>
                        <p:cond delay="indefinite"/>
                      </p:stCondLst>
                      <p:childTnLst>
                        <p:par>
                          <p:cTn id="405" fill="hold">
                            <p:stCondLst>
                              <p:cond delay="0"/>
                            </p:stCondLst>
                            <p:childTnLst>
                              <p:par>
                                <p:cTn id="406" presetID="22" presetClass="entr" presetSubtype="8" fill="hold" grpId="0" nodeType="clickEffect">
                                  <p:stCondLst>
                                    <p:cond delay="0"/>
                                  </p:stCondLst>
                                  <p:childTnLst>
                                    <p:set>
                                      <p:cBhvr>
                                        <p:cTn id="407" dur="1" fill="hold">
                                          <p:stCondLst>
                                            <p:cond delay="0"/>
                                          </p:stCondLst>
                                        </p:cTn>
                                        <p:tgtEl>
                                          <p:spTgt spid="50">
                                            <p:txEl>
                                              <p:pRg st="1" end="1"/>
                                            </p:txEl>
                                          </p:spTgt>
                                        </p:tgtEl>
                                        <p:attrNameLst>
                                          <p:attrName>style.visibility</p:attrName>
                                        </p:attrNameLst>
                                      </p:cBhvr>
                                      <p:to>
                                        <p:strVal val="visible"/>
                                      </p:to>
                                    </p:set>
                                    <p:animEffect transition="in" filter="wipe(left)">
                                      <p:cBhvr>
                                        <p:cTn id="408" dur="750"/>
                                        <p:tgtEl>
                                          <p:spTgt spid="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1" grpId="0" uiExpand="1" build="p" animBg="1"/>
      <p:bldP spid="21" grpId="1" uiExpand="1" build="allAtOnce" animBg="1"/>
      <p:bldP spid="21" grpId="2" build="allAtOnce"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14" grpId="0" animBg="1"/>
      <p:bldP spid="14" grpId="1" animBg="1"/>
      <p:bldP spid="15" grpId="0" animBg="1"/>
      <p:bldP spid="15" grpId="1" animBg="1"/>
      <p:bldP spid="16" grpId="0" animBg="1"/>
      <p:bldP spid="16" grpId="1" animBg="1"/>
      <p:bldP spid="17" grpId="0"/>
      <p:bldP spid="17" grpId="1"/>
      <p:bldP spid="18" grpId="0"/>
      <p:bldP spid="18" grpId="1"/>
      <p:bldP spid="19" grpId="0"/>
      <p:bldP spid="19" grpId="1"/>
      <p:bldP spid="20" grpId="0"/>
      <p:bldP spid="23" grpId="0" animBg="1"/>
      <p:bldP spid="23" grpId="1" animBg="1"/>
      <p:bldP spid="23" grpId="2" animBg="1"/>
      <p:bldP spid="24" grpId="0" animBg="1"/>
      <p:bldP spid="24" grpId="1" animBg="1"/>
      <p:bldP spid="24" grpId="2" animBg="1"/>
      <p:bldP spid="25" grpId="0" animBg="1"/>
      <p:bldP spid="25" grpId="1" animBg="1"/>
      <p:bldP spid="25" grpId="2" animBg="1"/>
      <p:bldP spid="25" grpId="3" animBg="1"/>
      <p:bldP spid="28" grpId="0" animBg="1"/>
      <p:bldP spid="28" grpId="1" animBg="1"/>
      <p:bldP spid="29" grpId="0" animBg="1"/>
      <p:bldP spid="29" grpId="1" animBg="1"/>
      <p:bldP spid="29" grpId="2" animBg="1"/>
      <p:bldP spid="29" grpId="3" animBg="1"/>
      <p:bldP spid="34" grpId="0" animBg="1"/>
      <p:bldP spid="34" grpId="1" animBg="1"/>
      <p:bldP spid="34" grpId="2" animBg="1"/>
      <p:bldP spid="35" grpId="0"/>
      <p:bldP spid="35" grpId="1"/>
      <p:bldP spid="36" grpId="0"/>
      <p:bldP spid="36" grpId="1"/>
      <p:bldP spid="37" grpId="0" uiExpand="1" build="p" animBg="1"/>
      <p:bldP spid="37" grpId="1" uiExpand="1" build="allAtOnce" animBg="1"/>
      <p:bldP spid="39" grpId="0" animBg="1"/>
      <p:bldP spid="41" grpId="0"/>
      <p:bldP spid="50" grpId="0" uiExpand="1" build="p"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9470" y="5439052"/>
            <a:ext cx="5760720" cy="938719"/>
          </a:xfrm>
          <a:prstGeom prst="rect">
            <a:avLst/>
          </a:prstGeom>
          <a:solidFill>
            <a:schemeClr val="bg2"/>
          </a:solidFill>
        </p:spPr>
        <p:txBody>
          <a:bodyPr wrap="square" rtlCol="0">
            <a:spAutoFit/>
          </a:bodyPr>
          <a:lstStyle/>
          <a:p>
            <a:pPr algn="just"/>
            <a:r>
              <a:rPr lang="fr-FR" sz="1100" b="1" dirty="0" smtClean="0">
                <a:latin typeface="Tw Cen MT" pitchFamily="34" charset="0"/>
                <a:sym typeface="Wingdings 3"/>
              </a:rPr>
              <a:t></a:t>
            </a:r>
            <a:r>
              <a:rPr lang="fr-FR" sz="1100" b="1" i="1" dirty="0" smtClean="0">
                <a:latin typeface="Tw Cen MT" pitchFamily="34" charset="0"/>
                <a:sym typeface="Wingdings 3"/>
              </a:rPr>
              <a:t> </a:t>
            </a:r>
            <a:r>
              <a:rPr lang="fr-FR" sz="1100" b="1" i="1" dirty="0" smtClean="0">
                <a:latin typeface="Tw Cen MT" pitchFamily="34" charset="0"/>
              </a:rPr>
              <a:t>Une affiche au cœur du marché d’Enugu (Sud Est du pays) en faveur de la politique de planning familial. Cette affiche a été réalisé par «The society for </a:t>
            </a:r>
            <a:r>
              <a:rPr lang="fr-FR" sz="1100" b="1" i="1" dirty="0" err="1" smtClean="0">
                <a:latin typeface="Tw Cen MT" pitchFamily="34" charset="0"/>
              </a:rPr>
              <a:t>family</a:t>
            </a:r>
            <a:r>
              <a:rPr lang="fr-FR" sz="1100" b="1" i="1" dirty="0" smtClean="0">
                <a:latin typeface="Tw Cen MT" pitchFamily="34" charset="0"/>
              </a:rPr>
              <a:t> </a:t>
            </a:r>
            <a:r>
              <a:rPr lang="fr-FR" sz="1100" b="1" i="1" dirty="0" err="1" smtClean="0">
                <a:latin typeface="Tw Cen MT" pitchFamily="34" charset="0"/>
              </a:rPr>
              <a:t>Health</a:t>
            </a:r>
            <a:r>
              <a:rPr lang="fr-FR" sz="1100" b="1" i="1" dirty="0" smtClean="0">
                <a:latin typeface="Tw Cen MT" pitchFamily="34" charset="0"/>
              </a:rPr>
              <a:t> » dans le cadre d’un partenariat entre le ministère de la Santé nigérian et </a:t>
            </a:r>
            <a:r>
              <a:rPr lang="fr-FR" sz="1100" b="1" i="1" dirty="0">
                <a:latin typeface="Tw Cen MT" pitchFamily="34" charset="0"/>
              </a:rPr>
              <a:t>l’USAID (Agence des États-Unis pour le développement </a:t>
            </a:r>
            <a:r>
              <a:rPr lang="fr-FR" sz="1100" b="1" i="1" dirty="0" smtClean="0">
                <a:latin typeface="Tw Cen MT" pitchFamily="34" charset="0"/>
              </a:rPr>
              <a:t>international, agence </a:t>
            </a:r>
            <a:r>
              <a:rPr lang="fr-FR" sz="1100" b="1" i="1" dirty="0">
                <a:latin typeface="Tw Cen MT" pitchFamily="34" charset="0"/>
              </a:rPr>
              <a:t>indépendante du gouvernement des États-Unis chargée du développement économique et de l’assistance humanitaire dans le </a:t>
            </a:r>
            <a:r>
              <a:rPr lang="fr-FR" sz="1100" b="1" i="1" dirty="0" smtClean="0">
                <a:latin typeface="Tw Cen MT" pitchFamily="34" charset="0"/>
              </a:rPr>
              <a:t>monde)</a:t>
            </a:r>
            <a:endParaRPr lang="fr-FR" sz="1100" b="1" i="1" dirty="0">
              <a:latin typeface="Tw Cen MT" pitchFamily="34" charset="0"/>
            </a:endParaRPr>
          </a:p>
        </p:txBody>
      </p:sp>
      <p:grpSp>
        <p:nvGrpSpPr>
          <p:cNvPr id="3" name="Groupe 2"/>
          <p:cNvGrpSpPr/>
          <p:nvPr/>
        </p:nvGrpSpPr>
        <p:grpSpPr>
          <a:xfrm>
            <a:off x="359470" y="1421864"/>
            <a:ext cx="5760720" cy="3839845"/>
            <a:chOff x="359470" y="480229"/>
            <a:chExt cx="5760720" cy="3839845"/>
          </a:xfrm>
        </p:grpSpPr>
        <p:pic>
          <p:nvPicPr>
            <p:cNvPr id="2" name="Image 1" descr="Afficher l'image d'origine"/>
            <p:cNvPicPr/>
            <p:nvPr/>
          </p:nvPicPr>
          <p:blipFill>
            <a:blip r:embed="rId2">
              <a:extLst>
                <a:ext uri="{28A0092B-C50C-407E-A947-70E740481C1C}">
                  <a14:useLocalDpi xmlns:a14="http://schemas.microsoft.com/office/drawing/2010/main" val="0"/>
                </a:ext>
              </a:extLst>
            </a:blip>
            <a:srcRect/>
            <a:stretch>
              <a:fillRect/>
            </a:stretch>
          </p:blipFill>
          <p:spPr bwMode="auto">
            <a:xfrm>
              <a:off x="359470" y="480229"/>
              <a:ext cx="5760720" cy="3839845"/>
            </a:xfrm>
            <a:prstGeom prst="rect">
              <a:avLst/>
            </a:prstGeom>
            <a:noFill/>
            <a:ln>
              <a:solidFill>
                <a:schemeClr val="tx1"/>
              </a:solidFill>
            </a:ln>
          </p:spPr>
        </p:pic>
        <p:sp>
          <p:nvSpPr>
            <p:cNvPr id="5" name="Rectangle 4"/>
            <p:cNvSpPr/>
            <p:nvPr/>
          </p:nvSpPr>
          <p:spPr>
            <a:xfrm>
              <a:off x="359470" y="3100160"/>
              <a:ext cx="5760720" cy="4212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smtClean="0">
                  <a:solidFill>
                    <a:schemeClr val="tx1"/>
                  </a:solidFill>
                  <a:latin typeface="Tw Cen MT" pitchFamily="34" charset="0"/>
                </a:rPr>
                <a:t>« Pour notre santé,  moi et ma femme prenons notre temps avant de faire un autre enfant »</a:t>
              </a:r>
              <a:endParaRPr lang="fr-FR" sz="1400" i="1" dirty="0">
                <a:solidFill>
                  <a:schemeClr val="tx1"/>
                </a:solidFill>
                <a:latin typeface="Tw Cen MT" pitchFamily="34" charset="0"/>
              </a:endParaRPr>
            </a:p>
          </p:txBody>
        </p:sp>
      </p:grpSp>
      <p:sp>
        <p:nvSpPr>
          <p:cNvPr id="6" name="Rectangle 5"/>
          <p:cNvSpPr/>
          <p:nvPr/>
        </p:nvSpPr>
        <p:spPr>
          <a:xfrm>
            <a:off x="0" y="0"/>
            <a:ext cx="9144000" cy="477054"/>
          </a:xfrm>
          <a:prstGeom prst="rect">
            <a:avLst/>
          </a:prstGeom>
        </p:spPr>
        <p:txBody>
          <a:bodyPr wrap="square">
            <a:spAutoFit/>
          </a:bodyPr>
          <a:lstStyle/>
          <a:p>
            <a:pPr algn="r"/>
            <a:r>
              <a:rPr lang="fr-FR" sz="25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Exercice de </a:t>
            </a:r>
            <a:r>
              <a:rPr lang="fr-FR" sz="2500" dirty="0" err="1"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synthese</a:t>
            </a:r>
            <a:endParaRPr lang="fr-FR" sz="25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sp>
        <p:nvSpPr>
          <p:cNvPr id="8" name="ZoneTexte 7"/>
          <p:cNvSpPr txBox="1"/>
          <p:nvPr/>
        </p:nvSpPr>
        <p:spPr>
          <a:xfrm>
            <a:off x="6291519" y="1000611"/>
            <a:ext cx="2708693" cy="4093428"/>
          </a:xfrm>
          <a:prstGeom prst="rect">
            <a:avLst/>
          </a:prstGeom>
          <a:solidFill>
            <a:schemeClr val="bg2">
              <a:alpha val="38000"/>
            </a:schemeClr>
          </a:solidFill>
        </p:spPr>
        <p:txBody>
          <a:bodyPr wrap="square" rtlCol="0">
            <a:spAutoFit/>
          </a:bodyPr>
          <a:lstStyle/>
          <a:p>
            <a:pPr algn="just"/>
            <a:r>
              <a:rPr lang="fr-FR" sz="1300" b="1" u="sng" cap="small" dirty="0" smtClean="0">
                <a:latin typeface="Tw Cen MT" pitchFamily="34" charset="0"/>
              </a:rPr>
              <a:t>Questions</a:t>
            </a:r>
            <a:endParaRPr lang="fr-FR" sz="1300" b="1" dirty="0" smtClean="0">
              <a:latin typeface="Tw Cen MT" pitchFamily="34" charset="0"/>
            </a:endParaRPr>
          </a:p>
          <a:p>
            <a:pPr algn="just"/>
            <a:r>
              <a:rPr lang="fr-FR" sz="1300" b="1" dirty="0" smtClean="0">
                <a:latin typeface="Tw Cen MT" pitchFamily="34" charset="0"/>
              </a:rPr>
              <a:t>1. Que montre l’affiche ?</a:t>
            </a:r>
          </a:p>
          <a:p>
            <a:pPr algn="just"/>
            <a:r>
              <a:rPr lang="fr-FR" sz="1300" b="1" dirty="0" smtClean="0">
                <a:solidFill>
                  <a:schemeClr val="accent2">
                    <a:lumMod val="50000"/>
                  </a:schemeClr>
                </a:solidFill>
                <a:latin typeface="Tw Cen MT" pitchFamily="34" charset="0"/>
              </a:rPr>
              <a:t>Elle montre une famille souriante, qui ne manque de rien et qui compte deux enfants</a:t>
            </a:r>
          </a:p>
          <a:p>
            <a:pPr algn="just"/>
            <a:r>
              <a:rPr lang="fr-FR" sz="1300" b="1" dirty="0" smtClean="0">
                <a:latin typeface="Tw Cen MT" pitchFamily="34" charset="0"/>
              </a:rPr>
              <a:t>2. Quel message délivre l’affiche ?</a:t>
            </a:r>
          </a:p>
          <a:p>
            <a:pPr algn="just"/>
            <a:r>
              <a:rPr lang="fr-FR" sz="1300" b="1" dirty="0" smtClean="0">
                <a:solidFill>
                  <a:schemeClr val="accent2">
                    <a:lumMod val="50000"/>
                  </a:schemeClr>
                </a:solidFill>
                <a:latin typeface="Tw Cen MT" pitchFamily="34" charset="0"/>
              </a:rPr>
              <a:t>Elle conseille d’espacer les naissances</a:t>
            </a:r>
          </a:p>
          <a:p>
            <a:pPr algn="just"/>
            <a:r>
              <a:rPr lang="fr-FR" sz="1300" b="1" dirty="0" smtClean="0">
                <a:latin typeface="Tw Cen MT" pitchFamily="34" charset="0"/>
              </a:rPr>
              <a:t>3. A proximité de quelle institution est-elle affichée ?</a:t>
            </a:r>
          </a:p>
          <a:p>
            <a:pPr algn="just"/>
            <a:r>
              <a:rPr lang="fr-FR" sz="1300" b="1" dirty="0" smtClean="0">
                <a:solidFill>
                  <a:schemeClr val="accent2">
                    <a:lumMod val="50000"/>
                  </a:schemeClr>
                </a:solidFill>
                <a:latin typeface="Tw Cen MT" pitchFamily="34" charset="0"/>
              </a:rPr>
              <a:t>L’affiche est placée au dessus d’un panneau indiquant un collège de filles vraisemblablement chrétien (Santa Maria girls collège)</a:t>
            </a:r>
          </a:p>
          <a:p>
            <a:pPr algn="just"/>
            <a:r>
              <a:rPr lang="fr-FR" sz="1300" b="1" dirty="0" smtClean="0">
                <a:latin typeface="Tw Cen MT" pitchFamily="34" charset="0"/>
              </a:rPr>
              <a:t>4. Selon toi, pourquoi ?</a:t>
            </a:r>
          </a:p>
          <a:p>
            <a:pPr algn="just"/>
            <a:r>
              <a:rPr lang="fr-FR" sz="1300" b="1" dirty="0" smtClean="0">
                <a:solidFill>
                  <a:schemeClr val="accent2">
                    <a:lumMod val="50000"/>
                  </a:schemeClr>
                </a:solidFill>
                <a:latin typeface="Tw Cen MT" pitchFamily="34" charset="0"/>
              </a:rPr>
              <a:t>Elle doit être vue par les parents et les filles scolarisées : elle sert à éduquer la population dans le but de ralentir la croissance démographique</a:t>
            </a:r>
            <a:r>
              <a:rPr lang="fr-FR" sz="1300" b="1" dirty="0">
                <a:solidFill>
                  <a:schemeClr val="accent2">
                    <a:lumMod val="50000"/>
                  </a:schemeClr>
                </a:solidFill>
                <a:latin typeface="Tw Cen MT" pitchFamily="34" charset="0"/>
              </a:rPr>
              <a:t>.</a:t>
            </a:r>
            <a:endParaRPr lang="fr-FR" sz="1300" b="1" dirty="0" smtClean="0">
              <a:solidFill>
                <a:schemeClr val="accent2">
                  <a:lumMod val="50000"/>
                </a:schemeClr>
              </a:solidFill>
              <a:latin typeface="Tw Cen MT" pitchFamily="34" charset="0"/>
            </a:endParaRPr>
          </a:p>
        </p:txBody>
      </p:sp>
    </p:spTree>
    <p:extLst>
      <p:ext uri="{BB962C8B-B14F-4D97-AF65-F5344CB8AC3E}">
        <p14:creationId xmlns:p14="http://schemas.microsoft.com/office/powerpoint/2010/main" val="185278674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par>
                          <p:cTn id="13" fill="hold">
                            <p:stCondLst>
                              <p:cond delay="2000"/>
                            </p:stCondLst>
                            <p:childTnLst>
                              <p:par>
                                <p:cTn id="14" presetID="1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bg/>
                                          </p:spTgt>
                                        </p:tgtEl>
                                        <p:attrNameLst>
                                          <p:attrName>style.visibility</p:attrName>
                                        </p:attrNameLst>
                                      </p:cBhvr>
                                      <p:to>
                                        <p:strVal val="visible"/>
                                      </p:to>
                                    </p:set>
                                    <p:animEffect transition="in" filter="wipe(left)">
                                      <p:cBhvr>
                                        <p:cTn id="24" dur="750"/>
                                        <p:tgtEl>
                                          <p:spTgt spid="8">
                                            <p:bg/>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left)">
                                      <p:cBhvr>
                                        <p:cTn id="29" dur="75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wipe(left)">
                                      <p:cBhvr>
                                        <p:cTn id="34" dur="750"/>
                                        <p:tgtEl>
                                          <p:spTgt spid="8">
                                            <p:txEl>
                                              <p:pRg st="1" end="1"/>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left)">
                                      <p:cBhvr>
                                        <p:cTn id="37" dur="750"/>
                                        <p:tgtEl>
                                          <p:spTgt spid="8">
                                            <p:txEl>
                                              <p:pRg st="3" end="3"/>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Effect transition="in" filter="wipe(left)">
                                      <p:cBhvr>
                                        <p:cTn id="40" dur="750"/>
                                        <p:tgtEl>
                                          <p:spTgt spid="8">
                                            <p:txEl>
                                              <p:pRg st="5" end="5"/>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Effect transition="in" filter="wipe(left)">
                                      <p:cBhvr>
                                        <p:cTn id="43" dur="750"/>
                                        <p:tgtEl>
                                          <p:spTgt spid="8">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Effect transition="in" filter="wipe(left)">
                                      <p:cBhvr>
                                        <p:cTn id="48" dur="750"/>
                                        <p:tgtEl>
                                          <p:spTgt spid="8">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Effect transition="in" filter="wipe(left)">
                                      <p:cBhvr>
                                        <p:cTn id="53" dur="750"/>
                                        <p:tgtEl>
                                          <p:spTgt spid="8">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xEl>
                                              <p:pRg st="6" end="6"/>
                                            </p:txEl>
                                          </p:spTgt>
                                        </p:tgtEl>
                                        <p:attrNameLst>
                                          <p:attrName>style.visibility</p:attrName>
                                        </p:attrNameLst>
                                      </p:cBhvr>
                                      <p:to>
                                        <p:strVal val="visible"/>
                                      </p:to>
                                    </p:set>
                                    <p:animEffect transition="in" filter="wipe(left)">
                                      <p:cBhvr>
                                        <p:cTn id="58" dur="750"/>
                                        <p:tgtEl>
                                          <p:spTgt spid="8">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8">
                                            <p:txEl>
                                              <p:pRg st="8" end="8"/>
                                            </p:txEl>
                                          </p:spTgt>
                                        </p:tgtEl>
                                        <p:attrNameLst>
                                          <p:attrName>style.visibility</p:attrName>
                                        </p:attrNameLst>
                                      </p:cBhvr>
                                      <p:to>
                                        <p:strVal val="visible"/>
                                      </p:to>
                                    </p:set>
                                    <p:animEffect transition="in" filter="wipe(left)">
                                      <p:cBhvr>
                                        <p:cTn id="63" dur="75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uiExpand="1" build="p" animBg="1"/>
    </p:bldLst>
  </p:timing>
</p:sld>
</file>

<file path=ppt/theme/theme1.xml><?xml version="1.0" encoding="utf-8"?>
<a:theme xmlns:a="http://schemas.openxmlformats.org/drawingml/2006/main" name="Thème Office">
  <a:themeElements>
    <a:clrScheme name="Personnalisé 2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030A0"/>
      </a:hlink>
      <a:folHlink>
        <a:srgbClr val="6324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7875</TotalTime>
  <Words>1761</Words>
  <Application>Microsoft Office PowerPoint</Application>
  <PresentationFormat>Affichage à l'écran (4:3)</PresentationFormat>
  <Paragraphs>169</Paragraphs>
  <Slides>7</Slides>
  <Notes>3</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541</cp:revision>
  <dcterms:created xsi:type="dcterms:W3CDTF">2016-04-21T20:51:34Z</dcterms:created>
  <dcterms:modified xsi:type="dcterms:W3CDTF">2016-05-29T01:37:10Z</dcterms:modified>
</cp:coreProperties>
</file>