
<file path=[Content_Types].xml><?xml version="1.0" encoding="utf-8"?>
<Types xmlns="http://schemas.openxmlformats.org/package/2006/content-types">
  <Default Extension="png" ContentType="image/png"/>
  <Default Extension="mpeg"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9966"/>
    <a:srgbClr val="D60000"/>
    <a:srgbClr val="FF3F3F"/>
    <a:srgbClr val="FFCC99"/>
    <a:srgbClr val="FFCC66"/>
    <a:srgbClr val="FFFF99"/>
    <a:srgbClr val="FFF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3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691F1-227C-4F63-96F1-E6BE41342022}" type="datetimeFigureOut">
              <a:rPr lang="fr-FR" smtClean="0"/>
              <a:t>28/02/2016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72E76A-3A9A-49BC-8106-CD6F701A3ED5}" type="slidenum">
              <a:rPr lang="fr-FR" smtClean="0"/>
              <a:t>‹N°›</a:t>
            </a:fld>
            <a:endParaRPr lang="fr-FR"/>
          </a:p>
        </p:txBody>
      </p:sp>
    </p:spTree>
    <p:extLst>
      <p:ext uri="{BB962C8B-B14F-4D97-AF65-F5344CB8AC3E}">
        <p14:creationId xmlns:p14="http://schemas.microsoft.com/office/powerpoint/2010/main" val="101062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633413" algn="l"/>
                <a:tab pos="1268413" algn="l"/>
                <a:tab pos="1903413" algn="l"/>
                <a:tab pos="2538413" algn="l"/>
              </a:tabLst>
              <a:defRPr>
                <a:solidFill>
                  <a:schemeClr val="tx1"/>
                </a:solidFill>
                <a:latin typeface="Calibri" pitchFamily="34" charset="0"/>
              </a:defRPr>
            </a:lvl1pPr>
            <a:lvl2pPr marL="742950" indent="-285750">
              <a:tabLst>
                <a:tab pos="633413" algn="l"/>
                <a:tab pos="1268413" algn="l"/>
                <a:tab pos="1903413" algn="l"/>
                <a:tab pos="2538413" algn="l"/>
              </a:tabLst>
              <a:defRPr>
                <a:solidFill>
                  <a:schemeClr val="tx1"/>
                </a:solidFill>
                <a:latin typeface="Calibri" pitchFamily="34" charset="0"/>
              </a:defRPr>
            </a:lvl2pPr>
            <a:lvl3pPr marL="1143000" indent="-228600">
              <a:tabLst>
                <a:tab pos="633413" algn="l"/>
                <a:tab pos="1268413" algn="l"/>
                <a:tab pos="1903413" algn="l"/>
                <a:tab pos="2538413" algn="l"/>
              </a:tabLst>
              <a:defRPr>
                <a:solidFill>
                  <a:schemeClr val="tx1"/>
                </a:solidFill>
                <a:latin typeface="Calibri" pitchFamily="34" charset="0"/>
              </a:defRPr>
            </a:lvl3pPr>
            <a:lvl4pPr marL="1600200" indent="-228600">
              <a:tabLst>
                <a:tab pos="633413" algn="l"/>
                <a:tab pos="1268413" algn="l"/>
                <a:tab pos="1903413" algn="l"/>
                <a:tab pos="2538413" algn="l"/>
              </a:tabLst>
              <a:defRPr>
                <a:solidFill>
                  <a:schemeClr val="tx1"/>
                </a:solidFill>
                <a:latin typeface="Calibri" pitchFamily="34" charset="0"/>
              </a:defRPr>
            </a:lvl4pPr>
            <a:lvl5pPr marL="2057400" indent="-228600">
              <a:tabLst>
                <a:tab pos="633413" algn="l"/>
                <a:tab pos="1268413" algn="l"/>
                <a:tab pos="1903413" algn="l"/>
                <a:tab pos="2538413" algn="l"/>
              </a:tabLst>
              <a:defRPr>
                <a:solidFill>
                  <a:schemeClr val="tx1"/>
                </a:solidFill>
                <a:latin typeface="Calibri" pitchFamily="34" charset="0"/>
              </a:defRPr>
            </a:lvl5pPr>
            <a:lvl6pPr marL="2514600" indent="-228600" eaLnBrk="0" fontAlgn="base" hangingPunct="0">
              <a:spcBef>
                <a:spcPct val="0"/>
              </a:spcBef>
              <a:spcAft>
                <a:spcPct val="0"/>
              </a:spcAft>
              <a:tabLst>
                <a:tab pos="633413" algn="l"/>
                <a:tab pos="1268413" algn="l"/>
                <a:tab pos="1903413" algn="l"/>
                <a:tab pos="2538413" algn="l"/>
              </a:tabLst>
              <a:defRPr>
                <a:solidFill>
                  <a:schemeClr val="tx1"/>
                </a:solidFill>
                <a:latin typeface="Calibri" pitchFamily="34" charset="0"/>
              </a:defRPr>
            </a:lvl6pPr>
            <a:lvl7pPr marL="2971800" indent="-228600" eaLnBrk="0" fontAlgn="base" hangingPunct="0">
              <a:spcBef>
                <a:spcPct val="0"/>
              </a:spcBef>
              <a:spcAft>
                <a:spcPct val="0"/>
              </a:spcAft>
              <a:tabLst>
                <a:tab pos="633413" algn="l"/>
                <a:tab pos="1268413" algn="l"/>
                <a:tab pos="1903413" algn="l"/>
                <a:tab pos="2538413" algn="l"/>
              </a:tabLst>
              <a:defRPr>
                <a:solidFill>
                  <a:schemeClr val="tx1"/>
                </a:solidFill>
                <a:latin typeface="Calibri" pitchFamily="34" charset="0"/>
              </a:defRPr>
            </a:lvl7pPr>
            <a:lvl8pPr marL="3429000" indent="-228600" eaLnBrk="0" fontAlgn="base" hangingPunct="0">
              <a:spcBef>
                <a:spcPct val="0"/>
              </a:spcBef>
              <a:spcAft>
                <a:spcPct val="0"/>
              </a:spcAft>
              <a:tabLst>
                <a:tab pos="633413" algn="l"/>
                <a:tab pos="1268413" algn="l"/>
                <a:tab pos="1903413" algn="l"/>
                <a:tab pos="2538413" algn="l"/>
              </a:tabLst>
              <a:defRPr>
                <a:solidFill>
                  <a:schemeClr val="tx1"/>
                </a:solidFill>
                <a:latin typeface="Calibri" pitchFamily="34" charset="0"/>
              </a:defRPr>
            </a:lvl8pPr>
            <a:lvl9pPr marL="3886200" indent="-228600" eaLnBrk="0" fontAlgn="base" hangingPunct="0">
              <a:spcBef>
                <a:spcPct val="0"/>
              </a:spcBef>
              <a:spcAft>
                <a:spcPct val="0"/>
              </a:spcAft>
              <a:tabLst>
                <a:tab pos="633413" algn="l"/>
                <a:tab pos="1268413" algn="l"/>
                <a:tab pos="1903413" algn="l"/>
                <a:tab pos="2538413" algn="l"/>
              </a:tabLst>
              <a:defRPr>
                <a:solidFill>
                  <a:schemeClr val="tx1"/>
                </a:solidFill>
                <a:latin typeface="Calibri" pitchFamily="34" charset="0"/>
              </a:defRPr>
            </a:lvl9pPr>
          </a:lstStyle>
          <a:p>
            <a:pPr>
              <a:lnSpc>
                <a:spcPct val="95000"/>
              </a:lnSpc>
              <a:buClr>
                <a:srgbClr val="000000"/>
              </a:buClr>
              <a:buSzPct val="100000"/>
              <a:buFont typeface="Times New Roman" pitchFamily="18" charset="0"/>
              <a:buNone/>
            </a:pPr>
            <a:fld id="{FE08A0BC-1949-4070-A2F8-9CE51C8391DE}" type="slidenum">
              <a:rPr lang="fr-FR" altLang="fr-FR">
                <a:solidFill>
                  <a:srgbClr val="000000"/>
                </a:solidFill>
                <a:latin typeface="Times New Roman" pitchFamily="18" charset="0"/>
                <a:cs typeface="Lucida Sans Unicode" pitchFamily="34" charset="0"/>
              </a:rPr>
              <a:pPr>
                <a:lnSpc>
                  <a:spcPct val="95000"/>
                </a:lnSpc>
                <a:buClr>
                  <a:srgbClr val="000000"/>
                </a:buClr>
                <a:buSzPct val="100000"/>
                <a:buFont typeface="Times New Roman" pitchFamily="18" charset="0"/>
                <a:buNone/>
              </a:pPr>
              <a:t>22</a:t>
            </a:fld>
            <a:endParaRPr lang="fr-FR" altLang="fr-FR" dirty="0">
              <a:solidFill>
                <a:srgbClr val="000000"/>
              </a:solidFill>
              <a:latin typeface="Times New Roman" pitchFamily="18" charset="0"/>
              <a:cs typeface="Lucida Sans Unicode" pitchFamily="34" charset="0"/>
            </a:endParaRPr>
          </a:p>
        </p:txBody>
      </p:sp>
      <p:sp>
        <p:nvSpPr>
          <p:cNvPr id="71683" name="Rectangle 2"/>
          <p:cNvSpPr>
            <a:spLocks noGrp="1" noRot="1" noChangeAspect="1" noChangeArrowheads="1" noTextEdit="1"/>
          </p:cNvSpPr>
          <p:nvPr>
            <p:ph type="sldImg"/>
          </p:nvPr>
        </p:nvSpPr>
        <p:spPr bwMode="auto">
          <a:xfrm>
            <a:off x="1144588" y="695325"/>
            <a:ext cx="4567237"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fr-FR" alt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47B19DB-C792-43CE-9238-DE5D6B07230F}" type="datetimeFigureOut">
              <a:rPr lang="fr-FR" smtClean="0"/>
              <a:t>28/02/2016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17AC51-E458-4E79-8F9C-97AA89FD93F3}" type="slidenum">
              <a:rPr lang="fr-FR" smtClean="0"/>
              <a:t>‹N°›</a:t>
            </a:fld>
            <a:endParaRPr lang="fr-FR"/>
          </a:p>
        </p:txBody>
      </p:sp>
    </p:spTree>
    <p:extLst>
      <p:ext uri="{BB962C8B-B14F-4D97-AF65-F5344CB8AC3E}">
        <p14:creationId xmlns:p14="http://schemas.microsoft.com/office/powerpoint/2010/main" val="173428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B19DB-C792-43CE-9238-DE5D6B07230F}" type="datetimeFigureOut">
              <a:rPr lang="fr-FR" smtClean="0"/>
              <a:t>28/02/2016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17AC51-E458-4E79-8F9C-97AA89FD93F3}" type="slidenum">
              <a:rPr lang="fr-FR" smtClean="0"/>
              <a:t>‹N°›</a:t>
            </a:fld>
            <a:endParaRPr lang="fr-FR"/>
          </a:p>
        </p:txBody>
      </p:sp>
    </p:spTree>
    <p:extLst>
      <p:ext uri="{BB962C8B-B14F-4D97-AF65-F5344CB8AC3E}">
        <p14:creationId xmlns:p14="http://schemas.microsoft.com/office/powerpoint/2010/main" val="120283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B19DB-C792-43CE-9238-DE5D6B07230F}" type="datetimeFigureOut">
              <a:rPr lang="fr-FR" smtClean="0"/>
              <a:t>28/02/2016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17AC51-E458-4E79-8F9C-97AA89FD93F3}" type="slidenum">
              <a:rPr lang="fr-FR" smtClean="0"/>
              <a:t>‹N°›</a:t>
            </a:fld>
            <a:endParaRPr lang="fr-FR"/>
          </a:p>
        </p:txBody>
      </p:sp>
    </p:spTree>
    <p:extLst>
      <p:ext uri="{BB962C8B-B14F-4D97-AF65-F5344CB8AC3E}">
        <p14:creationId xmlns:p14="http://schemas.microsoft.com/office/powerpoint/2010/main" val="2781655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6481" y="273629"/>
            <a:ext cx="8226720" cy="1143480"/>
          </a:xfrm>
        </p:spPr>
        <p:txBody>
          <a:bodyPr/>
          <a:lstStyle/>
          <a:p>
            <a:r>
              <a:rPr lang="fr-FR" smtClean="0"/>
              <a:t>Cliquez et modifiez le titre</a:t>
            </a:r>
            <a:endParaRPr lang="fr-FR"/>
          </a:p>
        </p:txBody>
      </p:sp>
      <p:sp>
        <p:nvSpPr>
          <p:cNvPr id="3" name="Espace réservé du contenu 2"/>
          <p:cNvSpPr>
            <a:spLocks noGrp="1"/>
          </p:cNvSpPr>
          <p:nvPr>
            <p:ph sz="quarter" idx="1"/>
          </p:nvPr>
        </p:nvSpPr>
        <p:spPr>
          <a:xfrm>
            <a:off x="456480" y="1604330"/>
            <a:ext cx="4043520" cy="191828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38241" y="1604330"/>
            <a:ext cx="4044960" cy="191828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6480" y="3660864"/>
            <a:ext cx="4043520" cy="191972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38241" y="3660864"/>
            <a:ext cx="4044960" cy="191972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p:txBody>
          <a:bodyPr/>
          <a:lstStyle>
            <a:lvl1pPr>
              <a:defRPr/>
            </a:lvl1pPr>
          </a:lstStyle>
          <a:p>
            <a:pPr>
              <a:defRPr/>
            </a:pPr>
            <a:endParaRPr lang="fr-FR" dirty="0">
              <a:solidFill>
                <a:prstClr val="black">
                  <a:tint val="75000"/>
                </a:prstClr>
              </a:solidFill>
            </a:endParaRPr>
          </a:p>
        </p:txBody>
      </p:sp>
      <p:sp>
        <p:nvSpPr>
          <p:cNvPr id="8" name="Rectangle 4"/>
          <p:cNvSpPr>
            <a:spLocks noGrp="1" noChangeArrowheads="1"/>
          </p:cNvSpPr>
          <p:nvPr>
            <p:ph type="ftr" idx="11"/>
          </p:nvPr>
        </p:nvSpPr>
        <p:spPr/>
        <p:txBody>
          <a:bodyPr/>
          <a:lstStyle>
            <a:lvl1pPr>
              <a:defRPr/>
            </a:lvl1pPr>
          </a:lstStyle>
          <a:p>
            <a:pPr>
              <a:defRPr/>
            </a:pPr>
            <a:endParaRPr lang="fr-FR" dirty="0">
              <a:solidFill>
                <a:prstClr val="black">
                  <a:tint val="75000"/>
                </a:prstClr>
              </a:solidFill>
            </a:endParaRPr>
          </a:p>
        </p:txBody>
      </p:sp>
      <p:sp>
        <p:nvSpPr>
          <p:cNvPr id="9" name="Rectangle 5"/>
          <p:cNvSpPr>
            <a:spLocks noGrp="1" noChangeArrowheads="1"/>
          </p:cNvSpPr>
          <p:nvPr>
            <p:ph type="sldNum" idx="12"/>
          </p:nvPr>
        </p:nvSpPr>
        <p:spPr/>
        <p:txBody>
          <a:bodyPr/>
          <a:lstStyle>
            <a:lvl1pPr>
              <a:defRPr smtClean="0"/>
            </a:lvl1pPr>
          </a:lstStyle>
          <a:p>
            <a:pPr>
              <a:defRPr/>
            </a:pPr>
            <a:fld id="{200BE861-CDBE-4D0D-A60D-66F49D6BAEB0}" type="slidenum">
              <a:rPr lang="fr-FR" altLang="fr-FR">
                <a:solidFill>
                  <a:prstClr val="black">
                    <a:tint val="75000"/>
                  </a:prstClr>
                </a:solidFill>
              </a:rPr>
              <a:pPr>
                <a:defRPr/>
              </a:pPr>
              <a:t>‹N°›</a:t>
            </a:fld>
            <a:endParaRPr lang="fr-FR" altLang="fr-FR" dirty="0">
              <a:solidFill>
                <a:prstClr val="black">
                  <a:tint val="75000"/>
                </a:prstClr>
              </a:solidFill>
            </a:endParaRPr>
          </a:p>
        </p:txBody>
      </p:sp>
    </p:spTree>
    <p:extLst>
      <p:ext uri="{BB962C8B-B14F-4D97-AF65-F5344CB8AC3E}">
        <p14:creationId xmlns:p14="http://schemas.microsoft.com/office/powerpoint/2010/main" val="358175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B19DB-C792-43CE-9238-DE5D6B07230F}" type="datetimeFigureOut">
              <a:rPr lang="fr-FR" smtClean="0"/>
              <a:t>28/02/2016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17AC51-E458-4E79-8F9C-97AA89FD93F3}" type="slidenum">
              <a:rPr lang="fr-FR" smtClean="0"/>
              <a:t>‹N°›</a:t>
            </a:fld>
            <a:endParaRPr lang="fr-FR"/>
          </a:p>
        </p:txBody>
      </p:sp>
    </p:spTree>
    <p:extLst>
      <p:ext uri="{BB962C8B-B14F-4D97-AF65-F5344CB8AC3E}">
        <p14:creationId xmlns:p14="http://schemas.microsoft.com/office/powerpoint/2010/main" val="142234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47B19DB-C792-43CE-9238-DE5D6B07230F}" type="datetimeFigureOut">
              <a:rPr lang="fr-FR" smtClean="0"/>
              <a:t>28/02/2016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17AC51-E458-4E79-8F9C-97AA89FD93F3}" type="slidenum">
              <a:rPr lang="fr-FR" smtClean="0"/>
              <a:t>‹N°›</a:t>
            </a:fld>
            <a:endParaRPr lang="fr-FR"/>
          </a:p>
        </p:txBody>
      </p:sp>
    </p:spTree>
    <p:extLst>
      <p:ext uri="{BB962C8B-B14F-4D97-AF65-F5344CB8AC3E}">
        <p14:creationId xmlns:p14="http://schemas.microsoft.com/office/powerpoint/2010/main" val="206468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7B19DB-C792-43CE-9238-DE5D6B07230F}" type="datetimeFigureOut">
              <a:rPr lang="fr-FR" smtClean="0"/>
              <a:t>28/02/2016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17AC51-E458-4E79-8F9C-97AA89FD93F3}" type="slidenum">
              <a:rPr lang="fr-FR" smtClean="0"/>
              <a:t>‹N°›</a:t>
            </a:fld>
            <a:endParaRPr lang="fr-FR"/>
          </a:p>
        </p:txBody>
      </p:sp>
    </p:spTree>
    <p:extLst>
      <p:ext uri="{BB962C8B-B14F-4D97-AF65-F5344CB8AC3E}">
        <p14:creationId xmlns:p14="http://schemas.microsoft.com/office/powerpoint/2010/main" val="206878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7B19DB-C792-43CE-9238-DE5D6B07230F}" type="datetimeFigureOut">
              <a:rPr lang="fr-FR" smtClean="0"/>
              <a:t>28/02/2016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C17AC51-E458-4E79-8F9C-97AA89FD93F3}" type="slidenum">
              <a:rPr lang="fr-FR" smtClean="0"/>
              <a:t>‹N°›</a:t>
            </a:fld>
            <a:endParaRPr lang="fr-FR"/>
          </a:p>
        </p:txBody>
      </p:sp>
    </p:spTree>
    <p:extLst>
      <p:ext uri="{BB962C8B-B14F-4D97-AF65-F5344CB8AC3E}">
        <p14:creationId xmlns:p14="http://schemas.microsoft.com/office/powerpoint/2010/main" val="365837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47B19DB-C792-43CE-9238-DE5D6B07230F}" type="datetimeFigureOut">
              <a:rPr lang="fr-FR" smtClean="0"/>
              <a:t>28/02/2016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17AC51-E458-4E79-8F9C-97AA89FD93F3}" type="slidenum">
              <a:rPr lang="fr-FR" smtClean="0"/>
              <a:t>‹N°›</a:t>
            </a:fld>
            <a:endParaRPr lang="fr-FR"/>
          </a:p>
        </p:txBody>
      </p:sp>
    </p:spTree>
    <p:extLst>
      <p:ext uri="{BB962C8B-B14F-4D97-AF65-F5344CB8AC3E}">
        <p14:creationId xmlns:p14="http://schemas.microsoft.com/office/powerpoint/2010/main" val="209189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7B19DB-C792-43CE-9238-DE5D6B07230F}" type="datetimeFigureOut">
              <a:rPr lang="fr-FR" smtClean="0"/>
              <a:t>28/02/2016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C17AC51-E458-4E79-8F9C-97AA89FD93F3}" type="slidenum">
              <a:rPr lang="fr-FR" smtClean="0"/>
              <a:t>‹N°›</a:t>
            </a:fld>
            <a:endParaRPr lang="fr-FR"/>
          </a:p>
        </p:txBody>
      </p:sp>
    </p:spTree>
    <p:extLst>
      <p:ext uri="{BB962C8B-B14F-4D97-AF65-F5344CB8AC3E}">
        <p14:creationId xmlns:p14="http://schemas.microsoft.com/office/powerpoint/2010/main" val="345511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7B19DB-C792-43CE-9238-DE5D6B07230F}" type="datetimeFigureOut">
              <a:rPr lang="fr-FR" smtClean="0"/>
              <a:t>28/02/2016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17AC51-E458-4E79-8F9C-97AA89FD93F3}" type="slidenum">
              <a:rPr lang="fr-FR" smtClean="0"/>
              <a:t>‹N°›</a:t>
            </a:fld>
            <a:endParaRPr lang="fr-FR"/>
          </a:p>
        </p:txBody>
      </p:sp>
    </p:spTree>
    <p:extLst>
      <p:ext uri="{BB962C8B-B14F-4D97-AF65-F5344CB8AC3E}">
        <p14:creationId xmlns:p14="http://schemas.microsoft.com/office/powerpoint/2010/main" val="3993066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7B19DB-C792-43CE-9238-DE5D6B07230F}" type="datetimeFigureOut">
              <a:rPr lang="fr-FR" smtClean="0"/>
              <a:t>28/02/2016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17AC51-E458-4E79-8F9C-97AA89FD93F3}" type="slidenum">
              <a:rPr lang="fr-FR" smtClean="0"/>
              <a:t>‹N°›</a:t>
            </a:fld>
            <a:endParaRPr lang="fr-FR"/>
          </a:p>
        </p:txBody>
      </p:sp>
    </p:spTree>
    <p:extLst>
      <p:ext uri="{BB962C8B-B14F-4D97-AF65-F5344CB8AC3E}">
        <p14:creationId xmlns:p14="http://schemas.microsoft.com/office/powerpoint/2010/main" val="1153418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B19DB-C792-43CE-9238-DE5D6B07230F}" type="datetimeFigureOut">
              <a:rPr lang="fr-FR" smtClean="0"/>
              <a:t>28/02/2016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7AC51-E458-4E79-8F9C-97AA89FD93F3}" type="slidenum">
              <a:rPr lang="fr-FR" smtClean="0"/>
              <a:t>‹N°›</a:t>
            </a:fld>
            <a:endParaRPr lang="fr-FR"/>
          </a:p>
        </p:txBody>
      </p:sp>
    </p:spTree>
    <p:extLst>
      <p:ext uri="{BB962C8B-B14F-4D97-AF65-F5344CB8AC3E}">
        <p14:creationId xmlns:p14="http://schemas.microsoft.com/office/powerpoint/2010/main" val="455523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eg"/><Relationship Id="rId1" Type="http://schemas.microsoft.com/office/2007/relationships/media" Target="../media/media1.mpe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4623" y="1584087"/>
            <a:ext cx="8229600" cy="4525963"/>
          </a:xfrm>
        </p:spPr>
        <p:txBody>
          <a:bodyPr>
            <a:normAutofit/>
          </a:bodyPr>
          <a:lstStyle/>
          <a:p>
            <a:pPr marL="0" indent="0">
              <a:buNone/>
            </a:pPr>
            <a:endParaRPr lang="fr-FR"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endParaRPr>
          </a:p>
          <a:p>
            <a:pPr marL="0" indent="0">
              <a:buNone/>
            </a:pPr>
            <a:r>
              <a:rPr lang="fr-FR" sz="28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Trois exemples de diaporamas</a:t>
            </a:r>
          </a:p>
          <a:p>
            <a:pPr marL="0" indent="0">
              <a:buNone/>
            </a:pPr>
            <a:r>
              <a:rPr lang="fr-FR" sz="28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1. </a:t>
            </a:r>
            <a:r>
              <a:rPr lang="fr-FR" sz="28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D</a:t>
            </a:r>
            <a:r>
              <a:rPr lang="fr-FR" sz="28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iaporama : repères « classiques »</a:t>
            </a:r>
          </a:p>
          <a:p>
            <a:pPr marL="0" indent="0">
              <a:buNone/>
            </a:pPr>
            <a:r>
              <a:rPr lang="fr-FR" sz="28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2. Diaporama : repères et moyens  				  mnémotechniques</a:t>
            </a:r>
            <a:endParaRPr lang="fr-FR"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28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3. </a:t>
            </a:r>
            <a:r>
              <a:rPr lang="fr-FR" sz="28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Diaporama </a:t>
            </a:r>
            <a:r>
              <a:rPr lang="fr-FR" sz="28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 repères et « héritages »</a:t>
            </a:r>
          </a:p>
          <a:p>
            <a:pPr marL="0" indent="0">
              <a:buNone/>
            </a:pPr>
            <a:endParaRPr lang="fr-FR" dirty="0"/>
          </a:p>
        </p:txBody>
      </p:sp>
      <p:sp>
        <p:nvSpPr>
          <p:cNvPr id="4" name="Rectangle 3"/>
          <p:cNvSpPr/>
          <p:nvPr/>
        </p:nvSpPr>
        <p:spPr>
          <a:xfrm>
            <a:off x="340780" y="476672"/>
            <a:ext cx="8446543" cy="954107"/>
          </a:xfrm>
          <a:prstGeom prst="rect">
            <a:avLst/>
          </a:prstGeom>
          <a:noFill/>
        </p:spPr>
        <p:txBody>
          <a:bodyPr wrap="none" lIns="91440" tIns="45720" rIns="91440" bIns="45720">
            <a:spAutoFit/>
          </a:bodyPr>
          <a:lstStyle/>
          <a:p>
            <a:r>
              <a:rPr lang="fr-FR" sz="28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II : APPRENTISSAGE ET MEMORISATION </a:t>
            </a:r>
          </a:p>
          <a:p>
            <a:r>
              <a:rPr lang="fr-FR" sz="28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DES REPÈRES D’HISTOIRE AU COLLEGE</a:t>
            </a:r>
            <a:endParaRPr lang="fr-FR" sz="2800" b="1" cap="none" spc="0"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62002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1988840"/>
            <a:ext cx="8229600" cy="4136926"/>
          </a:xfrm>
        </p:spPr>
        <p:txBody>
          <a:bodyPr>
            <a:normAutofit/>
          </a:bodyPr>
          <a:lstStyle/>
          <a:p>
            <a:pPr marL="0" indent="0">
              <a:buNone/>
            </a:pPr>
            <a:r>
              <a:rPr lang="fr-FR" altLang="fr-FR" sz="2200" dirty="0">
                <a:latin typeface="Arial (Corps)"/>
              </a:rPr>
              <a:t>Recherche en classe de moyens mnémotechniques qui utilisent les référents culturels des élèves et font l’objet d’un arbitrage collectif. </a:t>
            </a:r>
            <a:r>
              <a:rPr lang="fr-FR" altLang="fr-FR" sz="2200" dirty="0" smtClean="0">
                <a:latin typeface="Arial (Corps)"/>
              </a:rPr>
              <a:t>Il s’agit d’une approche ludique qui s’inscrit </a:t>
            </a:r>
            <a:r>
              <a:rPr lang="fr-FR" altLang="fr-FR" sz="2200" dirty="0">
                <a:latin typeface="Arial (Corps)"/>
              </a:rPr>
              <a:t>dans une phase de mémorisation qui succède à l’apprentissage. </a:t>
            </a:r>
          </a:p>
          <a:p>
            <a:pPr marL="0" indent="0">
              <a:buFontTx/>
              <a:buNone/>
            </a:pPr>
            <a:endParaRPr lang="fr-FR" altLang="fr-FR" dirty="0"/>
          </a:p>
        </p:txBody>
      </p:sp>
      <p:sp>
        <p:nvSpPr>
          <p:cNvPr id="2" name="Rectangle 1"/>
          <p:cNvSpPr/>
          <p:nvPr/>
        </p:nvSpPr>
        <p:spPr>
          <a:xfrm>
            <a:off x="633799" y="404664"/>
            <a:ext cx="7848872" cy="954107"/>
          </a:xfrm>
          <a:prstGeom prst="rect">
            <a:avLst/>
          </a:prstGeom>
          <a:noFill/>
        </p:spPr>
        <p:txBody>
          <a:bodyPr wrap="square" lIns="91440" tIns="45720" rIns="91440" bIns="45720">
            <a:spAutoFit/>
          </a:bodyPr>
          <a:lstStyle/>
          <a:p>
            <a:pPr algn="ctr"/>
            <a:r>
              <a:rPr lang="fr-FR" sz="2800" b="1" dirty="0" smtClean="0">
                <a:ln w="12700">
                  <a:solidFill>
                    <a:prstClr val="black"/>
                  </a:solidFill>
                  <a:prstDash val="solid"/>
                </a:ln>
                <a:solidFill>
                  <a:prstClr val="white">
                    <a:lumMod val="65000"/>
                  </a:prst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2</a:t>
            </a:r>
            <a:r>
              <a:rPr lang="fr-FR" sz="2800" b="1" baseline="30000" dirty="0" smtClean="0">
                <a:ln w="12700">
                  <a:solidFill>
                    <a:prstClr val="black"/>
                  </a:solidFill>
                  <a:prstDash val="solid"/>
                </a:ln>
                <a:solidFill>
                  <a:prstClr val="white">
                    <a:lumMod val="65000"/>
                  </a:prst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ème</a:t>
            </a:r>
            <a:r>
              <a:rPr lang="fr-FR" sz="2800" b="1" dirty="0" smtClean="0">
                <a:ln w="12700">
                  <a:solidFill>
                    <a:prstClr val="black"/>
                  </a:solidFill>
                  <a:prstDash val="solid"/>
                </a:ln>
                <a:solidFill>
                  <a:prstClr val="white">
                    <a:lumMod val="65000"/>
                  </a:prst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exemple de diaporama : </a:t>
            </a:r>
            <a:br>
              <a:rPr lang="fr-FR" sz="2800" b="1" dirty="0" smtClean="0">
                <a:ln w="12700">
                  <a:solidFill>
                    <a:prstClr val="black"/>
                  </a:solidFill>
                  <a:prstDash val="solid"/>
                </a:ln>
                <a:solidFill>
                  <a:prstClr val="white">
                    <a:lumMod val="65000"/>
                  </a:prst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fr-FR" sz="2800" b="1" dirty="0" smtClean="0">
                <a:ln w="12700">
                  <a:solidFill>
                    <a:prstClr val="black"/>
                  </a:solidFill>
                  <a:prstDash val="solid"/>
                </a:ln>
                <a:solidFill>
                  <a:prstClr val="white">
                    <a:lumMod val="65000"/>
                  </a:prst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repères et moyens mnémotechniques</a:t>
            </a:r>
            <a:endParaRPr lang="fr-FR" sz="2800" b="1" dirty="0">
              <a:ln w="12700">
                <a:solidFill>
                  <a:prstClr val="black"/>
                </a:solidFill>
                <a:prstDash val="solid"/>
              </a:ln>
              <a:solidFill>
                <a:prstClr val="white">
                  <a:lumMod val="65000"/>
                </a:prst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5157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548680"/>
            <a:ext cx="8534400" cy="6265686"/>
          </a:xfrm>
        </p:spPr>
        <p:txBody>
          <a:bodyPr>
            <a:normAutofit fontScale="70000" lnSpcReduction="20000"/>
          </a:bodyPr>
          <a:lstStyle/>
          <a:p>
            <a:pPr algn="just">
              <a:buNone/>
            </a:pPr>
            <a:r>
              <a:rPr lang="fr-FR" sz="2600" b="1" dirty="0" smtClean="0">
                <a:latin typeface="American Typewriter"/>
                <a:cs typeface="American Typewriter"/>
              </a:rPr>
              <a:t>	</a:t>
            </a:r>
            <a:r>
              <a:rPr lang="fr-FR" sz="2600" b="1" dirty="0" smtClean="0">
                <a:latin typeface="Arial (Corps)"/>
                <a:cs typeface="American Typewriter"/>
              </a:rPr>
              <a:t>Objectifs :</a:t>
            </a:r>
            <a:r>
              <a:rPr lang="fr-FR" sz="2600" dirty="0" smtClean="0">
                <a:latin typeface="Arial (Corps)"/>
                <a:cs typeface="American Typewriter"/>
              </a:rPr>
              <a:t> Mémoriser les 26 repères historiques des programmes de 6</a:t>
            </a:r>
            <a:r>
              <a:rPr lang="fr-FR" sz="2600" baseline="30000" dirty="0" smtClean="0">
                <a:latin typeface="Arial (Corps)"/>
                <a:cs typeface="American Typewriter"/>
              </a:rPr>
              <a:t>e</a:t>
            </a:r>
            <a:r>
              <a:rPr lang="fr-FR" sz="2600" dirty="0" smtClean="0">
                <a:latin typeface="Arial (Corps)"/>
                <a:cs typeface="American Typewriter"/>
              </a:rPr>
              <a:t>, 5</a:t>
            </a:r>
            <a:r>
              <a:rPr lang="fr-FR" sz="2600" baseline="30000" dirty="0" smtClean="0">
                <a:latin typeface="Arial (Corps)"/>
                <a:cs typeface="American Typewriter"/>
              </a:rPr>
              <a:t>e</a:t>
            </a:r>
            <a:r>
              <a:rPr lang="fr-FR" sz="2600" dirty="0" smtClean="0">
                <a:latin typeface="Arial (Corps)"/>
                <a:cs typeface="American Typewriter"/>
              </a:rPr>
              <a:t> et 4</a:t>
            </a:r>
            <a:r>
              <a:rPr lang="fr-FR" sz="2600" baseline="30000" dirty="0" smtClean="0">
                <a:latin typeface="Arial (Corps)"/>
                <a:cs typeface="American Typewriter"/>
              </a:rPr>
              <a:t>e</a:t>
            </a:r>
            <a:r>
              <a:rPr lang="fr-FR" sz="2600" dirty="0" smtClean="0">
                <a:latin typeface="Arial (Corps)"/>
                <a:cs typeface="American Typewriter"/>
              </a:rPr>
              <a:t> en classe de 3</a:t>
            </a:r>
            <a:r>
              <a:rPr lang="fr-FR" sz="2600" baseline="30000" dirty="0" smtClean="0">
                <a:latin typeface="Arial (Corps)"/>
                <a:cs typeface="American Typewriter"/>
              </a:rPr>
              <a:t>e.</a:t>
            </a:r>
          </a:p>
          <a:p>
            <a:pPr algn="just">
              <a:buNone/>
            </a:pPr>
            <a:endParaRPr lang="fr-FR" sz="1700" baseline="30000" dirty="0" smtClean="0">
              <a:latin typeface="Arial (Corps)"/>
              <a:cs typeface="American Typewriter"/>
            </a:endParaRPr>
          </a:p>
          <a:p>
            <a:pPr algn="just">
              <a:buNone/>
            </a:pPr>
            <a:r>
              <a:rPr lang="fr-FR" sz="2600" b="1" dirty="0" smtClean="0">
                <a:latin typeface="Arial (Corps)"/>
                <a:cs typeface="American Typewriter"/>
              </a:rPr>
              <a:t>	Mise en œuvre :</a:t>
            </a:r>
            <a:endParaRPr lang="fr-FR" sz="2600" baseline="30000" dirty="0" smtClean="0">
              <a:latin typeface="Arial (Corps)"/>
              <a:cs typeface="American Typewriter"/>
            </a:endParaRPr>
          </a:p>
          <a:p>
            <a:pPr algn="just">
              <a:buNone/>
            </a:pPr>
            <a:r>
              <a:rPr lang="fr-FR" sz="2600" baseline="30000" dirty="0" smtClean="0">
                <a:latin typeface="Arial (Corps)"/>
                <a:cs typeface="American Typewriter"/>
              </a:rPr>
              <a:t>	</a:t>
            </a:r>
            <a:r>
              <a:rPr lang="fr-FR" sz="2600" dirty="0" smtClean="0">
                <a:latin typeface="Arial (Corps)"/>
                <a:cs typeface="American Typewriter"/>
              </a:rPr>
              <a:t>Le travail consiste à élaborer un outil mnémotechnique avec la participation active des élèves pendant deux séances de 20 minutes pour apprendre et retenir une liste de 26 repères historiques vus en classe de 6</a:t>
            </a:r>
            <a:r>
              <a:rPr lang="fr-FR" sz="2600" baseline="30000" dirty="0" smtClean="0">
                <a:latin typeface="Arial (Corps)"/>
                <a:cs typeface="American Typewriter"/>
              </a:rPr>
              <a:t>e</a:t>
            </a:r>
            <a:r>
              <a:rPr lang="fr-FR" sz="2600" dirty="0" smtClean="0">
                <a:latin typeface="Arial (Corps)"/>
                <a:cs typeface="American Typewriter"/>
              </a:rPr>
              <a:t>, 5</a:t>
            </a:r>
            <a:r>
              <a:rPr lang="fr-FR" sz="2600" baseline="30000" dirty="0" smtClean="0">
                <a:latin typeface="Arial (Corps)"/>
                <a:cs typeface="American Typewriter"/>
              </a:rPr>
              <a:t>e</a:t>
            </a:r>
            <a:r>
              <a:rPr lang="fr-FR" sz="2600" dirty="0" smtClean="0">
                <a:latin typeface="Arial (Corps)"/>
                <a:cs typeface="American Typewriter"/>
              </a:rPr>
              <a:t>, 4</a:t>
            </a:r>
            <a:r>
              <a:rPr lang="fr-FR" sz="2600" baseline="30000" dirty="0" smtClean="0">
                <a:latin typeface="Arial (Corps)"/>
                <a:cs typeface="American Typewriter"/>
              </a:rPr>
              <a:t>e</a:t>
            </a:r>
            <a:r>
              <a:rPr lang="fr-FR" sz="2600" dirty="0" smtClean="0">
                <a:latin typeface="Arial (Corps)"/>
                <a:cs typeface="American Typewriter"/>
              </a:rPr>
              <a:t>.</a:t>
            </a:r>
          </a:p>
          <a:p>
            <a:pPr algn="just">
              <a:buNone/>
            </a:pPr>
            <a:r>
              <a:rPr lang="fr-FR" sz="2600" dirty="0" smtClean="0">
                <a:latin typeface="Arial (Corps)"/>
                <a:cs typeface="American Typewriter"/>
              </a:rPr>
              <a:t>	 </a:t>
            </a:r>
          </a:p>
          <a:p>
            <a:pPr algn="just">
              <a:buNone/>
            </a:pPr>
            <a:r>
              <a:rPr lang="fr-FR" sz="2600" dirty="0" smtClean="0">
                <a:latin typeface="Arial (Corps)"/>
                <a:cs typeface="American Typewriter"/>
              </a:rPr>
              <a:t>	Chaque repère est associé à une image, une idée ou une association d’idées suivant l’imagination des élèves. </a:t>
            </a:r>
            <a:r>
              <a:rPr lang="fr-FR" sz="2600" b="1" dirty="0" smtClean="0">
                <a:latin typeface="Arial (Corps)"/>
                <a:cs typeface="American Typewriter"/>
              </a:rPr>
              <a:t>Le professeur</a:t>
            </a:r>
            <a:r>
              <a:rPr lang="fr-FR" sz="2600" dirty="0" smtClean="0">
                <a:latin typeface="Arial (Corps)"/>
                <a:cs typeface="American Typewriter"/>
              </a:rPr>
              <a:t> n’intervient que comme animateur et </a:t>
            </a:r>
            <a:r>
              <a:rPr lang="fr-FR" sz="2600" b="1" dirty="0" smtClean="0">
                <a:latin typeface="Arial (Corps)"/>
                <a:cs typeface="American Typewriter"/>
              </a:rPr>
              <a:t>ne doit pas proposer ses propres références</a:t>
            </a:r>
            <a:r>
              <a:rPr lang="fr-FR" sz="2600" dirty="0" smtClean="0">
                <a:latin typeface="Arial (Corps)"/>
                <a:cs typeface="American Typewriter"/>
              </a:rPr>
              <a:t>. Il peut par contre rappeler le sens de chaque repère historique pour faciliter la recherche des élèves.</a:t>
            </a:r>
          </a:p>
          <a:p>
            <a:pPr algn="just">
              <a:buNone/>
            </a:pPr>
            <a:r>
              <a:rPr lang="fr-FR" sz="2600" dirty="0" smtClean="0">
                <a:latin typeface="Arial (Corps)"/>
                <a:cs typeface="American Typewriter"/>
              </a:rPr>
              <a:t>	</a:t>
            </a:r>
          </a:p>
          <a:p>
            <a:pPr algn="just">
              <a:buNone/>
            </a:pPr>
            <a:r>
              <a:rPr lang="fr-FR" sz="2600" dirty="0">
                <a:latin typeface="Arial (Corps)"/>
                <a:cs typeface="American Typewriter"/>
              </a:rPr>
              <a:t>	</a:t>
            </a:r>
            <a:r>
              <a:rPr lang="fr-FR" sz="2600" dirty="0" smtClean="0">
                <a:latin typeface="Arial (Corps)"/>
                <a:cs typeface="American Typewriter"/>
              </a:rPr>
              <a:t>Pour un maximum d’efficacité, ce travail est présenté comme un jeu mais doit rester cadré dans le temps (20 minutes) et dans les objectifs (trouver 13 « items mnémotechniques). Le professeur écoute les différentes propositions et retient la plus efficace. Les plus drôles et les plus insolites sont souvent celles que les élèves retiennent le mieux.</a:t>
            </a:r>
          </a:p>
          <a:p>
            <a:pPr algn="just">
              <a:buNone/>
            </a:pPr>
            <a:endParaRPr lang="fr-FR" sz="1700" dirty="0" smtClean="0">
              <a:latin typeface="Arial (Corps)"/>
              <a:cs typeface="American Typewriter"/>
            </a:endParaRPr>
          </a:p>
          <a:p>
            <a:pPr algn="just">
              <a:buNone/>
            </a:pPr>
            <a:r>
              <a:rPr lang="fr-FR" sz="2600" dirty="0" smtClean="0">
                <a:latin typeface="Arial (Corps)"/>
                <a:cs typeface="American Typewriter"/>
              </a:rPr>
              <a:t>	Trois évaluations d’une dizaine de minutes et espacées dans le temps permettent aux élèves de restituer les repères appris grâce à cette méthode.</a:t>
            </a:r>
          </a:p>
          <a:p>
            <a:pPr algn="just">
              <a:buNone/>
            </a:pPr>
            <a:r>
              <a:rPr lang="fr-FR" sz="2600" dirty="0" smtClean="0">
                <a:latin typeface="Arial (Corps)"/>
                <a:cs typeface="American Typewriter"/>
              </a:rPr>
              <a:t>  </a:t>
            </a:r>
          </a:p>
          <a:p>
            <a:pPr algn="just">
              <a:buNone/>
            </a:pPr>
            <a:r>
              <a:rPr lang="fr-FR" sz="2600" dirty="0" smtClean="0">
                <a:latin typeface="Arial (Corps)"/>
                <a:cs typeface="American Typewriter"/>
              </a:rPr>
              <a:t>	Le résultat est présenté sous la forme d’un diaporama, imprimé ensuite sous forme d’un livret et distribué aux élèves. </a:t>
            </a:r>
          </a:p>
          <a:p>
            <a:pPr algn="just">
              <a:buNone/>
            </a:pPr>
            <a:r>
              <a:rPr lang="fr-FR" sz="2600" dirty="0" smtClean="0">
                <a:latin typeface="Arial (Corps)"/>
                <a:cs typeface="American Typewriter"/>
              </a:rPr>
              <a:t> </a:t>
            </a:r>
            <a:endParaRPr lang="fr-FR" sz="2600" dirty="0">
              <a:latin typeface="Arial (Corps)"/>
              <a:cs typeface="American Typewriter"/>
            </a:endParaRPr>
          </a:p>
        </p:txBody>
      </p:sp>
      <p:sp>
        <p:nvSpPr>
          <p:cNvPr id="4" name="ZoneTexte 3"/>
          <p:cNvSpPr txBox="1"/>
          <p:nvPr/>
        </p:nvSpPr>
        <p:spPr>
          <a:xfrm>
            <a:off x="7164288" y="6371879"/>
            <a:ext cx="1979712" cy="461665"/>
          </a:xfrm>
          <a:prstGeom prst="rect">
            <a:avLst/>
          </a:prstGeom>
          <a:noFill/>
        </p:spPr>
        <p:txBody>
          <a:bodyPr wrap="square" rtlCol="0">
            <a:spAutoFit/>
          </a:bodyPr>
          <a:lstStyle/>
          <a:p>
            <a:pPr algn="r"/>
            <a:r>
              <a:rPr lang="fr-FR" sz="1200" dirty="0" smtClean="0">
                <a:solidFill>
                  <a:prstClr val="black"/>
                </a:solidFill>
              </a:rPr>
              <a:t>Nadia LEROUX, collège  Concorde-Dumesnil</a:t>
            </a:r>
            <a:endParaRPr lang="fr-FR" sz="1200" dirty="0">
              <a:solidFill>
                <a:prstClr val="black"/>
              </a:solidFill>
            </a:endParaRPr>
          </a:p>
        </p:txBody>
      </p:sp>
    </p:spTree>
    <p:extLst>
      <p:ext uri="{BB962C8B-B14F-4D97-AF65-F5344CB8AC3E}">
        <p14:creationId xmlns:p14="http://schemas.microsoft.com/office/powerpoint/2010/main" val="4199645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476672"/>
            <a:ext cx="8534400" cy="6228928"/>
          </a:xfrm>
        </p:spPr>
        <p:txBody>
          <a:bodyPr/>
          <a:lstStyle/>
          <a:p>
            <a:pPr algn="just">
              <a:spcBef>
                <a:spcPts val="0"/>
              </a:spcBef>
              <a:buNone/>
            </a:pPr>
            <a:r>
              <a:rPr lang="fr-FR" sz="2600" b="1" dirty="0" smtClean="0">
                <a:latin typeface="American Typewriter"/>
                <a:cs typeface="American Typewriter"/>
              </a:rPr>
              <a:t>	</a:t>
            </a:r>
            <a:r>
              <a:rPr lang="fr-FR" sz="2000" b="1" dirty="0" smtClean="0">
                <a:latin typeface="Arial (Corps)"/>
                <a:cs typeface="American Typewriter"/>
              </a:rPr>
              <a:t>Bilan</a:t>
            </a:r>
            <a:endParaRPr lang="fr-FR" sz="2000" baseline="30000" dirty="0" smtClean="0">
              <a:latin typeface="Arial (Corps)"/>
              <a:cs typeface="American Typewriter"/>
            </a:endParaRPr>
          </a:p>
          <a:p>
            <a:pPr algn="just">
              <a:spcBef>
                <a:spcPts val="0"/>
              </a:spcBef>
              <a:buNone/>
            </a:pPr>
            <a:r>
              <a:rPr lang="fr-FR" sz="2000" baseline="30000" dirty="0">
                <a:latin typeface="Arial (Corps)"/>
                <a:cs typeface="American Typewriter"/>
              </a:rPr>
              <a:t>	</a:t>
            </a:r>
            <a:r>
              <a:rPr lang="fr-FR" sz="2000" dirty="0" smtClean="0">
                <a:latin typeface="Arial (Corps)"/>
                <a:cs typeface="American Typewriter"/>
              </a:rPr>
              <a:t>Au delà de la création d’un livret de repère personnalisé, ce travail a permis </a:t>
            </a:r>
            <a:r>
              <a:rPr lang="fr-FR" sz="2000" dirty="0">
                <a:latin typeface="Arial (Corps)"/>
                <a:cs typeface="American Typewriter"/>
              </a:rPr>
              <a:t>à</a:t>
            </a:r>
            <a:r>
              <a:rPr lang="fr-FR" sz="2000" dirty="0" smtClean="0">
                <a:latin typeface="Arial (Corps)"/>
                <a:cs typeface="American Typewriter"/>
              </a:rPr>
              <a:t> tous les élèves de la classe, sans exception, de visualiser et de travailler la liste des repères historiques.  </a:t>
            </a:r>
          </a:p>
          <a:p>
            <a:pPr algn="just">
              <a:spcBef>
                <a:spcPts val="0"/>
              </a:spcBef>
              <a:buNone/>
            </a:pPr>
            <a:r>
              <a:rPr lang="fr-FR" sz="2000" dirty="0" smtClean="0">
                <a:latin typeface="Arial (Corps)"/>
                <a:cs typeface="American Typewriter"/>
              </a:rPr>
              <a:t>	Les élèves ont été enthousiasmés par ce travail, les notes obtenues ont satisfait beaucoup d’entre eux et ont rendu la démarche d’apprentissage de dates historiques moins laborieuse (moyenne de la classe 15,65/20 ; sur 23 élèves 7 élèves ont 20/20)</a:t>
            </a:r>
          </a:p>
          <a:p>
            <a:pPr algn="just">
              <a:spcBef>
                <a:spcPts val="0"/>
              </a:spcBef>
              <a:buNone/>
            </a:pPr>
            <a:r>
              <a:rPr lang="fr-FR" sz="2000" dirty="0" smtClean="0">
                <a:latin typeface="Arial (Corps)"/>
                <a:cs typeface="American Typewriter"/>
              </a:rPr>
              <a:t>	Cependant, il est apparu que sans un travail de répétition, la mémorisation reste insuffisante à moyen et long terme. Demander aux élèves de revoir le livret seul chez eux reste peu fructueux, il est nécessaire de revenir sur le livret à l’occasion de plusieurs cours (en fin de séance par exemple sur un trimestre).    </a:t>
            </a:r>
            <a:endParaRPr lang="fr-FR" sz="2000" dirty="0">
              <a:latin typeface="Arial (Corps)"/>
              <a:cs typeface="American Typewriter"/>
            </a:endParaRPr>
          </a:p>
        </p:txBody>
      </p:sp>
      <p:sp>
        <p:nvSpPr>
          <p:cNvPr id="4" name="ZoneTexte 3"/>
          <p:cNvSpPr txBox="1"/>
          <p:nvPr/>
        </p:nvSpPr>
        <p:spPr>
          <a:xfrm>
            <a:off x="7164288" y="6371879"/>
            <a:ext cx="1979712" cy="461665"/>
          </a:xfrm>
          <a:prstGeom prst="rect">
            <a:avLst/>
          </a:prstGeom>
          <a:noFill/>
        </p:spPr>
        <p:txBody>
          <a:bodyPr wrap="square" rtlCol="0">
            <a:spAutoFit/>
          </a:bodyPr>
          <a:lstStyle/>
          <a:p>
            <a:pPr algn="r"/>
            <a:r>
              <a:rPr lang="fr-FR" sz="1200" dirty="0" smtClean="0">
                <a:solidFill>
                  <a:prstClr val="black"/>
                </a:solidFill>
              </a:rPr>
              <a:t>Nadia LEROUX, collège  Concorde-Dumesnil</a:t>
            </a:r>
            <a:endParaRPr lang="fr-FR" sz="1200" dirty="0">
              <a:solidFill>
                <a:prstClr val="black"/>
              </a:solidFill>
            </a:endParaRPr>
          </a:p>
        </p:txBody>
      </p:sp>
    </p:spTree>
    <p:extLst>
      <p:ext uri="{BB962C8B-B14F-4D97-AF65-F5344CB8AC3E}">
        <p14:creationId xmlns:p14="http://schemas.microsoft.com/office/powerpoint/2010/main" val="506297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6" name="Pensées 5"/>
          <p:cNvSpPr/>
          <p:nvPr/>
        </p:nvSpPr>
        <p:spPr>
          <a:xfrm>
            <a:off x="3886200" y="152400"/>
            <a:ext cx="4953000" cy="2819400"/>
          </a:xfrm>
          <a:prstGeom prst="cloudCallout">
            <a:avLst>
              <a:gd name="adj1" fmla="val -33278"/>
              <a:gd name="adj2" fmla="val 79253"/>
            </a:avLst>
          </a:prstGeom>
          <a:solidFill>
            <a:schemeClr val="bg1">
              <a:lumMod val="85000"/>
            </a:schemeClr>
          </a:solidFill>
          <a:ln>
            <a:noFill/>
          </a:ln>
          <a:effectLst>
            <a:glow rad="101600">
              <a:schemeClr val="bg1">
                <a:lumMod val="85000"/>
                <a:alpha val="75000"/>
              </a:schemeClr>
            </a:glow>
            <a:outerShdw blurRad="857250" dist="254000" dir="5400000" rotWithShape="0">
              <a:schemeClr val="bg1">
                <a:lumMod val="85000"/>
                <a:alpha val="35000"/>
              </a:scheme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8" name="Flèche courbée vers le haut 7"/>
          <p:cNvSpPr/>
          <p:nvPr/>
        </p:nvSpPr>
        <p:spPr>
          <a:xfrm rot="2091227">
            <a:off x="1768426" y="5299427"/>
            <a:ext cx="2161647" cy="1325025"/>
          </a:xfrm>
          <a:prstGeom prst="curvedUpArrow">
            <a:avLst/>
          </a:prstGeom>
          <a:solidFill>
            <a:srgbClr val="FFFF66"/>
          </a:solidFill>
          <a:ln>
            <a:solidFill>
              <a:srgbClr val="FF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black"/>
              </a:solidFill>
            </a:endParaRPr>
          </a:p>
        </p:txBody>
      </p:sp>
      <p:sp>
        <p:nvSpPr>
          <p:cNvPr id="11" name="Rectangle 10"/>
          <p:cNvSpPr/>
          <p:nvPr/>
        </p:nvSpPr>
        <p:spPr>
          <a:xfrm>
            <a:off x="381000" y="2819401"/>
            <a:ext cx="3962400" cy="1793174"/>
          </a:xfrm>
          <a:prstGeom prst="rect">
            <a:avLst/>
          </a:prstGeom>
          <a:solidFill>
            <a:srgbClr val="FFFF66"/>
          </a:solidFill>
          <a:ln>
            <a:solidFill>
              <a:schemeClr val="tx1"/>
            </a:solidFill>
          </a:ln>
          <a:effectLst/>
          <a:scene3d>
            <a:camera prst="orthographicFront"/>
            <a:lightRig rig="threePt" dir="t"/>
          </a:scene3d>
          <a:sp3d>
            <a:bevelT w="127000" h="127000" prst="angle"/>
            <a:bevelB w="190500" h="19050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b="1" dirty="0" smtClean="0">
                <a:solidFill>
                  <a:prstClr val="black"/>
                </a:solidFill>
                <a:latin typeface="Arial"/>
                <a:cs typeface="Arial"/>
              </a:rPr>
              <a:t>Les premières civilisations</a:t>
            </a:r>
            <a:endParaRPr lang="fr-FR" sz="3600" b="1" dirty="0">
              <a:solidFill>
                <a:prstClr val="black"/>
              </a:solidFill>
              <a:latin typeface="Arial"/>
              <a:cs typeface="Arial"/>
            </a:endParaRPr>
          </a:p>
        </p:txBody>
      </p:sp>
      <p:sp>
        <p:nvSpPr>
          <p:cNvPr id="14" name="ZoneTexte 13"/>
          <p:cNvSpPr txBox="1"/>
          <p:nvPr/>
        </p:nvSpPr>
        <p:spPr>
          <a:xfrm>
            <a:off x="3714282" y="4953000"/>
            <a:ext cx="5123903" cy="707886"/>
          </a:xfrm>
          <a:prstGeom prst="rect">
            <a:avLst/>
          </a:prstGeom>
          <a:noFill/>
          <a:effectLst>
            <a:outerShdw blurRad="63500" dist="76200" dir="2700000">
              <a:srgbClr val="000000">
                <a:alpha val="43000"/>
              </a:srgbClr>
            </a:outerShdw>
          </a:effectLst>
        </p:spPr>
        <p:txBody>
          <a:bodyPr wrap="none" rtlCol="0">
            <a:spAutoFit/>
          </a:bodyPr>
          <a:lstStyle/>
          <a:p>
            <a:r>
              <a:rPr lang="fr-FR" sz="4000" b="1" dirty="0" smtClean="0">
                <a:solidFill>
                  <a:srgbClr val="FF0000"/>
                </a:solidFill>
                <a:effectLst>
                  <a:outerShdw blurRad="50800" dist="38100" dir="2700000">
                    <a:srgbClr val="000000">
                      <a:alpha val="43000"/>
                    </a:srgbClr>
                  </a:outerShdw>
                </a:effectLst>
              </a:rPr>
              <a:t>IIIe millénaire avant J-C</a:t>
            </a:r>
            <a:endParaRPr lang="fr-FR" sz="4000" b="1" dirty="0">
              <a:solidFill>
                <a:srgbClr val="FF0000"/>
              </a:solidFill>
              <a:effectLst>
                <a:outerShdw blurRad="50800" dist="38100" dir="2700000">
                  <a:srgbClr val="000000">
                    <a:alpha val="43000"/>
                  </a:srgbClr>
                </a:outerShdw>
              </a:effectLst>
            </a:endParaRPr>
          </a:p>
        </p:txBody>
      </p:sp>
      <p:pic>
        <p:nvPicPr>
          <p:cNvPr id="15" name="Image 14" descr="images.jpeg"/>
          <p:cNvPicPr>
            <a:picLocks noChangeAspect="1"/>
          </p:cNvPicPr>
          <p:nvPr/>
        </p:nvPicPr>
        <p:blipFill>
          <a:blip r:embed="rId2"/>
          <a:stretch>
            <a:fillRect/>
          </a:stretch>
        </p:blipFill>
        <p:spPr>
          <a:xfrm>
            <a:off x="4876800" y="838202"/>
            <a:ext cx="1371600" cy="1055489"/>
          </a:xfrm>
          <a:prstGeom prst="rect">
            <a:avLst/>
          </a:prstGeom>
        </p:spPr>
      </p:pic>
      <p:sp>
        <p:nvSpPr>
          <p:cNvPr id="16" name="ZoneTexte 15"/>
          <p:cNvSpPr txBox="1"/>
          <p:nvPr/>
        </p:nvSpPr>
        <p:spPr>
          <a:xfrm>
            <a:off x="6553200" y="970361"/>
            <a:ext cx="1828800" cy="1015663"/>
          </a:xfrm>
          <a:prstGeom prst="rect">
            <a:avLst/>
          </a:prstGeom>
          <a:noFill/>
        </p:spPr>
        <p:txBody>
          <a:bodyPr wrap="square" rtlCol="0">
            <a:spAutoFit/>
          </a:bodyPr>
          <a:lstStyle/>
          <a:p>
            <a:r>
              <a:rPr lang="fr-FR" sz="2000" dirty="0" smtClean="0">
                <a:solidFill>
                  <a:prstClr val="black"/>
                </a:solidFill>
              </a:rPr>
              <a:t>Les pyramides d‘Egypte ont </a:t>
            </a:r>
          </a:p>
          <a:p>
            <a:r>
              <a:rPr lang="fr-FR" sz="2000" dirty="0" smtClean="0">
                <a:solidFill>
                  <a:srgbClr val="FF0000"/>
                </a:solidFill>
              </a:rPr>
              <a:t>3 côtés</a:t>
            </a:r>
            <a:endParaRPr lang="fr-FR" sz="2000" dirty="0">
              <a:solidFill>
                <a:srgbClr val="FF0000"/>
              </a:solidFill>
            </a:endParaRPr>
          </a:p>
        </p:txBody>
      </p:sp>
      <p:sp>
        <p:nvSpPr>
          <p:cNvPr id="2" name="ZoneTexte 1"/>
          <p:cNvSpPr txBox="1"/>
          <p:nvPr/>
        </p:nvSpPr>
        <p:spPr>
          <a:xfrm>
            <a:off x="7164288" y="6371879"/>
            <a:ext cx="1979712" cy="461665"/>
          </a:xfrm>
          <a:prstGeom prst="rect">
            <a:avLst/>
          </a:prstGeom>
          <a:noFill/>
        </p:spPr>
        <p:txBody>
          <a:bodyPr wrap="square" rtlCol="0">
            <a:spAutoFit/>
          </a:bodyPr>
          <a:lstStyle/>
          <a:p>
            <a:pPr algn="r"/>
            <a:r>
              <a:rPr lang="fr-FR" sz="1200" dirty="0" smtClean="0">
                <a:solidFill>
                  <a:prstClr val="black"/>
                </a:solidFill>
              </a:rPr>
              <a:t>Nadia LEROUX, collège  Concorde-Dumesnil</a:t>
            </a:r>
            <a:endParaRPr lang="fr-FR" sz="1200" dirty="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958" y="2493169"/>
            <a:ext cx="1172553" cy="122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96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fade">
                                      <p:cBhvr>
                                        <p:cTn id="28" dur="1000"/>
                                        <p:tgtEl>
                                          <p:spTgt spid="4098"/>
                                        </p:tgtEl>
                                      </p:cBhvr>
                                    </p:animEffect>
                                    <p:anim calcmode="lin" valueType="num">
                                      <p:cBhvr>
                                        <p:cTn id="29" dur="1000" fill="hold"/>
                                        <p:tgtEl>
                                          <p:spTgt spid="4098"/>
                                        </p:tgtEl>
                                        <p:attrNameLst>
                                          <p:attrName>ppt_x</p:attrName>
                                        </p:attrNameLst>
                                      </p:cBhvr>
                                      <p:tavLst>
                                        <p:tav tm="0">
                                          <p:val>
                                            <p:strVal val="#ppt_x"/>
                                          </p:val>
                                        </p:tav>
                                        <p:tav tm="100000">
                                          <p:val>
                                            <p:strVal val="#ppt_x"/>
                                          </p:val>
                                        </p:tav>
                                      </p:tavLst>
                                    </p:anim>
                                    <p:anim calcmode="lin" valueType="num">
                                      <p:cBhvr>
                                        <p:cTn id="30"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6" name="Pensées 5"/>
          <p:cNvSpPr/>
          <p:nvPr/>
        </p:nvSpPr>
        <p:spPr>
          <a:xfrm>
            <a:off x="3886200" y="152400"/>
            <a:ext cx="4953000" cy="2819400"/>
          </a:xfrm>
          <a:prstGeom prst="cloudCallout">
            <a:avLst>
              <a:gd name="adj1" fmla="val -33278"/>
              <a:gd name="adj2" fmla="val 79253"/>
            </a:avLst>
          </a:prstGeom>
          <a:solidFill>
            <a:schemeClr val="bg1">
              <a:lumMod val="85000"/>
            </a:schemeClr>
          </a:solidFill>
          <a:ln>
            <a:noFill/>
          </a:ln>
          <a:effectLst>
            <a:glow rad="101600">
              <a:schemeClr val="bg1">
                <a:lumMod val="85000"/>
                <a:alpha val="75000"/>
              </a:schemeClr>
            </a:glow>
            <a:outerShdw blurRad="857250" dist="254000" dir="5400000" rotWithShape="0">
              <a:schemeClr val="bg1">
                <a:lumMod val="85000"/>
                <a:alpha val="35000"/>
              </a:scheme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8" name="Flèche courbée vers le haut 7"/>
          <p:cNvSpPr/>
          <p:nvPr/>
        </p:nvSpPr>
        <p:spPr>
          <a:xfrm rot="2091227">
            <a:off x="1768426" y="5299427"/>
            <a:ext cx="2161647" cy="1325025"/>
          </a:xfrm>
          <a:prstGeom prst="curvedUpArrow">
            <a:avLst/>
          </a:prstGeom>
          <a:solidFill>
            <a:srgbClr val="FFFF66"/>
          </a:solidFill>
          <a:ln>
            <a:solidFill>
              <a:srgbClr val="FF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black"/>
              </a:solidFill>
            </a:endParaRPr>
          </a:p>
        </p:txBody>
      </p:sp>
      <p:sp>
        <p:nvSpPr>
          <p:cNvPr id="11" name="Rectangle 10"/>
          <p:cNvSpPr/>
          <p:nvPr/>
        </p:nvSpPr>
        <p:spPr>
          <a:xfrm>
            <a:off x="381000" y="2819401"/>
            <a:ext cx="3962400" cy="1793174"/>
          </a:xfrm>
          <a:prstGeom prst="rect">
            <a:avLst/>
          </a:prstGeom>
          <a:solidFill>
            <a:srgbClr val="FFFF66"/>
          </a:solidFill>
          <a:ln>
            <a:solidFill>
              <a:schemeClr val="tx1"/>
            </a:solidFill>
          </a:ln>
          <a:effectLst/>
          <a:scene3d>
            <a:camera prst="orthographicFront"/>
            <a:lightRig rig="threePt" dir="t"/>
          </a:scene3d>
          <a:sp3d>
            <a:bevelT w="127000" h="127000" prst="angle"/>
            <a:bevelB w="190500" h="19050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b="1" dirty="0" smtClean="0">
                <a:solidFill>
                  <a:prstClr val="black"/>
                </a:solidFill>
                <a:latin typeface="Arial"/>
                <a:cs typeface="Arial"/>
              </a:rPr>
              <a:t>Homère</a:t>
            </a:r>
            <a:endParaRPr lang="fr-FR" sz="3600" b="1" dirty="0">
              <a:solidFill>
                <a:prstClr val="black"/>
              </a:solidFill>
              <a:latin typeface="Arial"/>
              <a:cs typeface="Arial"/>
            </a:endParaRPr>
          </a:p>
        </p:txBody>
      </p:sp>
      <p:sp>
        <p:nvSpPr>
          <p:cNvPr id="14" name="ZoneTexte 13"/>
          <p:cNvSpPr txBox="1"/>
          <p:nvPr/>
        </p:nvSpPr>
        <p:spPr>
          <a:xfrm>
            <a:off x="3714281" y="4953000"/>
            <a:ext cx="4470839" cy="707886"/>
          </a:xfrm>
          <a:prstGeom prst="rect">
            <a:avLst/>
          </a:prstGeom>
          <a:noFill/>
          <a:effectLst>
            <a:outerShdw blurRad="63500" dist="76200" dir="2700000">
              <a:srgbClr val="000000">
                <a:alpha val="43000"/>
              </a:srgbClr>
            </a:outerShdw>
          </a:effectLst>
        </p:spPr>
        <p:txBody>
          <a:bodyPr wrap="none" rtlCol="0">
            <a:spAutoFit/>
          </a:bodyPr>
          <a:lstStyle/>
          <a:p>
            <a:r>
              <a:rPr lang="fr-FR" sz="4000" b="1" dirty="0" smtClean="0">
                <a:solidFill>
                  <a:srgbClr val="FF0000"/>
                </a:solidFill>
                <a:effectLst>
                  <a:outerShdw blurRad="50800" dist="38100" dir="2700000">
                    <a:srgbClr val="000000">
                      <a:alpha val="43000"/>
                    </a:srgbClr>
                  </a:outerShdw>
                </a:effectLst>
              </a:rPr>
              <a:t>VIIIe siècle avant J-C</a:t>
            </a:r>
            <a:endParaRPr lang="fr-FR" sz="4000" b="1" dirty="0">
              <a:solidFill>
                <a:srgbClr val="FF0000"/>
              </a:solidFill>
              <a:effectLst>
                <a:outerShdw blurRad="50800" dist="38100" dir="2700000">
                  <a:srgbClr val="000000">
                    <a:alpha val="43000"/>
                  </a:srgbClr>
                </a:outerShdw>
              </a:effectLst>
            </a:endParaRPr>
          </a:p>
        </p:txBody>
      </p:sp>
      <p:sp>
        <p:nvSpPr>
          <p:cNvPr id="16" name="ZoneTexte 15"/>
          <p:cNvSpPr txBox="1"/>
          <p:nvPr/>
        </p:nvSpPr>
        <p:spPr>
          <a:xfrm>
            <a:off x="6553200" y="970361"/>
            <a:ext cx="1828800" cy="1323439"/>
          </a:xfrm>
          <a:prstGeom prst="rect">
            <a:avLst/>
          </a:prstGeom>
          <a:noFill/>
        </p:spPr>
        <p:txBody>
          <a:bodyPr wrap="square" rtlCol="0">
            <a:spAutoFit/>
          </a:bodyPr>
          <a:lstStyle/>
          <a:p>
            <a:r>
              <a:rPr lang="fr-FR" sz="2000" dirty="0" smtClean="0">
                <a:solidFill>
                  <a:prstClr val="black"/>
                </a:solidFill>
              </a:rPr>
              <a:t>Lisa Simpson, la fille d’Homère a</a:t>
            </a:r>
          </a:p>
          <a:p>
            <a:r>
              <a:rPr lang="fr-FR" sz="2000" dirty="0" smtClean="0">
                <a:solidFill>
                  <a:srgbClr val="FF0000"/>
                </a:solidFill>
              </a:rPr>
              <a:t>8 ans</a:t>
            </a:r>
            <a:endParaRPr lang="fr-FR" sz="2000" dirty="0">
              <a:solidFill>
                <a:srgbClr val="FF0000"/>
              </a:solidFill>
            </a:endParaRPr>
          </a:p>
        </p:txBody>
      </p:sp>
      <p:pic>
        <p:nvPicPr>
          <p:cNvPr id="9" name="Image 8" descr="images.jpg"/>
          <p:cNvPicPr>
            <a:picLocks noChangeAspect="1"/>
          </p:cNvPicPr>
          <p:nvPr/>
        </p:nvPicPr>
        <p:blipFill>
          <a:blip r:embed="rId2"/>
          <a:stretch>
            <a:fillRect/>
          </a:stretch>
        </p:blipFill>
        <p:spPr>
          <a:xfrm>
            <a:off x="4876800" y="609602"/>
            <a:ext cx="1193800" cy="1939925"/>
          </a:xfrm>
          <a:prstGeom prst="rect">
            <a:avLst/>
          </a:prstGeom>
        </p:spPr>
      </p:pic>
      <p:sp>
        <p:nvSpPr>
          <p:cNvPr id="2" name="Rectangle 1"/>
          <p:cNvSpPr/>
          <p:nvPr/>
        </p:nvSpPr>
        <p:spPr>
          <a:xfrm>
            <a:off x="7453745" y="6396335"/>
            <a:ext cx="1636154" cy="461665"/>
          </a:xfrm>
          <a:prstGeom prst="rect">
            <a:avLst/>
          </a:prstGeom>
        </p:spPr>
        <p:txBody>
          <a:bodyPr wrap="none">
            <a:spAutoFit/>
          </a:bodyPr>
          <a:lstStyle/>
          <a:p>
            <a:r>
              <a:rPr lang="fr-FR" sz="1200" dirty="0" smtClean="0">
                <a:solidFill>
                  <a:prstClr val="black"/>
                </a:solidFill>
              </a:rPr>
              <a:t>Nadia LEROUX, collège </a:t>
            </a:r>
          </a:p>
          <a:p>
            <a:r>
              <a:rPr lang="fr-FR" sz="1200" dirty="0" smtClean="0">
                <a:solidFill>
                  <a:prstClr val="black"/>
                </a:solidFill>
              </a:rPr>
              <a:t> Concorde-Dumesnil</a:t>
            </a:r>
            <a:endParaRPr lang="fr-FR" sz="1200" dirty="0">
              <a:solidFill>
                <a:prstClr val="black"/>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075" y="2645568"/>
            <a:ext cx="1662309" cy="10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5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p:cTn id="14"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6">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p:cTn id="19"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1000"/>
                                        <p:tgtEl>
                                          <p:spTgt spid="5122"/>
                                        </p:tgtEl>
                                      </p:cBhvr>
                                    </p:animEffect>
                                    <p:anim calcmode="lin" valueType="num">
                                      <p:cBhvr>
                                        <p:cTn id="27" dur="1000" fill="hold"/>
                                        <p:tgtEl>
                                          <p:spTgt spid="5122"/>
                                        </p:tgtEl>
                                        <p:attrNameLst>
                                          <p:attrName>ppt_x</p:attrName>
                                        </p:attrNameLst>
                                      </p:cBhvr>
                                      <p:tavLst>
                                        <p:tav tm="0">
                                          <p:val>
                                            <p:strVal val="#ppt_x"/>
                                          </p:val>
                                        </p:tav>
                                        <p:tav tm="100000">
                                          <p:val>
                                            <p:strVal val="#ppt_x"/>
                                          </p:val>
                                        </p:tav>
                                      </p:tavLst>
                                    </p:anim>
                                    <p:anim calcmode="lin" valueType="num">
                                      <p:cBhvr>
                                        <p:cTn id="28"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6" name="Pensées 5"/>
          <p:cNvSpPr/>
          <p:nvPr/>
        </p:nvSpPr>
        <p:spPr>
          <a:xfrm>
            <a:off x="3886200" y="152400"/>
            <a:ext cx="4953000" cy="2819400"/>
          </a:xfrm>
          <a:prstGeom prst="cloudCallout">
            <a:avLst>
              <a:gd name="adj1" fmla="val -33278"/>
              <a:gd name="adj2" fmla="val 79253"/>
            </a:avLst>
          </a:prstGeom>
          <a:solidFill>
            <a:schemeClr val="bg1">
              <a:lumMod val="85000"/>
            </a:schemeClr>
          </a:solidFill>
          <a:ln>
            <a:noFill/>
          </a:ln>
          <a:effectLst>
            <a:glow rad="101600">
              <a:schemeClr val="bg1">
                <a:lumMod val="85000"/>
                <a:alpha val="75000"/>
              </a:schemeClr>
            </a:glow>
            <a:outerShdw blurRad="857250" dist="254000" dir="5400000" rotWithShape="0">
              <a:schemeClr val="bg1">
                <a:lumMod val="85000"/>
                <a:alpha val="35000"/>
              </a:scheme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8" name="Flèche courbée vers le haut 7"/>
          <p:cNvSpPr/>
          <p:nvPr/>
        </p:nvSpPr>
        <p:spPr>
          <a:xfrm rot="2091227">
            <a:off x="1768426" y="5299427"/>
            <a:ext cx="2161647" cy="1325025"/>
          </a:xfrm>
          <a:prstGeom prst="curvedUpArrow">
            <a:avLst/>
          </a:prstGeom>
          <a:solidFill>
            <a:srgbClr val="FFFF66"/>
          </a:solidFill>
          <a:ln>
            <a:solidFill>
              <a:srgbClr val="FF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black"/>
              </a:solidFill>
            </a:endParaRPr>
          </a:p>
        </p:txBody>
      </p:sp>
      <p:sp>
        <p:nvSpPr>
          <p:cNvPr id="11" name="Rectangle 10"/>
          <p:cNvSpPr/>
          <p:nvPr/>
        </p:nvSpPr>
        <p:spPr>
          <a:xfrm>
            <a:off x="381000" y="2819401"/>
            <a:ext cx="3962400" cy="1793174"/>
          </a:xfrm>
          <a:prstGeom prst="rect">
            <a:avLst/>
          </a:prstGeom>
          <a:solidFill>
            <a:srgbClr val="FFFF66"/>
          </a:solidFill>
          <a:ln>
            <a:solidFill>
              <a:schemeClr val="tx1"/>
            </a:solidFill>
          </a:ln>
          <a:effectLst/>
          <a:scene3d>
            <a:camera prst="orthographicFront"/>
            <a:lightRig rig="threePt" dir="t"/>
          </a:scene3d>
          <a:sp3d>
            <a:bevelT w="127000" h="127000" prst="angle"/>
            <a:bevelB w="190500" h="19050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b="1" dirty="0" smtClean="0">
                <a:solidFill>
                  <a:prstClr val="black"/>
                </a:solidFill>
                <a:latin typeface="Arial"/>
                <a:cs typeface="Arial"/>
              </a:rPr>
              <a:t>Début de l’écriture de la Bible</a:t>
            </a:r>
            <a:endParaRPr lang="fr-FR" sz="3600" b="1" dirty="0">
              <a:solidFill>
                <a:prstClr val="black"/>
              </a:solidFill>
              <a:latin typeface="Arial"/>
              <a:cs typeface="Arial"/>
            </a:endParaRPr>
          </a:p>
        </p:txBody>
      </p:sp>
      <p:sp>
        <p:nvSpPr>
          <p:cNvPr id="14" name="ZoneTexte 13"/>
          <p:cNvSpPr txBox="1"/>
          <p:nvPr/>
        </p:nvSpPr>
        <p:spPr>
          <a:xfrm>
            <a:off x="3714281" y="4953000"/>
            <a:ext cx="4470839" cy="707886"/>
          </a:xfrm>
          <a:prstGeom prst="rect">
            <a:avLst/>
          </a:prstGeom>
          <a:noFill/>
          <a:effectLst>
            <a:outerShdw blurRad="63500" dist="76200" dir="2700000">
              <a:srgbClr val="000000">
                <a:alpha val="43000"/>
              </a:srgbClr>
            </a:outerShdw>
          </a:effectLst>
        </p:spPr>
        <p:txBody>
          <a:bodyPr wrap="none" rtlCol="0">
            <a:spAutoFit/>
          </a:bodyPr>
          <a:lstStyle/>
          <a:p>
            <a:r>
              <a:rPr lang="fr-FR" sz="4000" b="1" dirty="0" smtClean="0">
                <a:solidFill>
                  <a:srgbClr val="FF0000"/>
                </a:solidFill>
                <a:effectLst>
                  <a:outerShdw blurRad="50800" dist="38100" dir="2700000">
                    <a:srgbClr val="000000">
                      <a:alpha val="43000"/>
                    </a:srgbClr>
                  </a:outerShdw>
                </a:effectLst>
              </a:rPr>
              <a:t>VIIIe siècle avant J-C</a:t>
            </a:r>
            <a:endParaRPr lang="fr-FR" sz="4000" b="1" dirty="0">
              <a:solidFill>
                <a:srgbClr val="FF0000"/>
              </a:solidFill>
              <a:effectLst>
                <a:outerShdw blurRad="50800" dist="38100" dir="2700000">
                  <a:srgbClr val="000000">
                    <a:alpha val="43000"/>
                  </a:srgbClr>
                </a:outerShdw>
              </a:effectLst>
            </a:endParaRPr>
          </a:p>
        </p:txBody>
      </p:sp>
      <p:sp>
        <p:nvSpPr>
          <p:cNvPr id="16" name="ZoneTexte 15"/>
          <p:cNvSpPr txBox="1"/>
          <p:nvPr/>
        </p:nvSpPr>
        <p:spPr>
          <a:xfrm>
            <a:off x="6553200" y="970361"/>
            <a:ext cx="1828800" cy="1323439"/>
          </a:xfrm>
          <a:prstGeom prst="rect">
            <a:avLst/>
          </a:prstGeom>
          <a:noFill/>
        </p:spPr>
        <p:txBody>
          <a:bodyPr wrap="square" rtlCol="0">
            <a:spAutoFit/>
          </a:bodyPr>
          <a:lstStyle/>
          <a:p>
            <a:r>
              <a:rPr lang="fr-FR" sz="2000" dirty="0" smtClean="0">
                <a:solidFill>
                  <a:prstClr val="black"/>
                </a:solidFill>
              </a:rPr>
              <a:t>L’église de Matoury est située en face du </a:t>
            </a:r>
            <a:r>
              <a:rPr lang="fr-FR" sz="2000" dirty="0" smtClean="0">
                <a:solidFill>
                  <a:srgbClr val="FF0000"/>
                </a:solidFill>
              </a:rPr>
              <a:t>8 à 8</a:t>
            </a:r>
            <a:endParaRPr lang="fr-FR" sz="2000" dirty="0">
              <a:solidFill>
                <a:srgbClr val="FF0000"/>
              </a:solidFill>
            </a:endParaRPr>
          </a:p>
        </p:txBody>
      </p:sp>
      <p:pic>
        <p:nvPicPr>
          <p:cNvPr id="9" name="Image 8" descr="Unknown.jpeg"/>
          <p:cNvPicPr>
            <a:picLocks noChangeAspect="1"/>
          </p:cNvPicPr>
          <p:nvPr/>
        </p:nvPicPr>
        <p:blipFill>
          <a:blip r:embed="rId2"/>
          <a:stretch>
            <a:fillRect/>
          </a:stretch>
        </p:blipFill>
        <p:spPr>
          <a:xfrm>
            <a:off x="4425949" y="970360"/>
            <a:ext cx="2127251" cy="1415588"/>
          </a:xfrm>
          <a:prstGeom prst="rect">
            <a:avLst/>
          </a:prstGeom>
        </p:spPr>
      </p:pic>
      <p:sp>
        <p:nvSpPr>
          <p:cNvPr id="10" name="ZoneTexte 9"/>
          <p:cNvSpPr txBox="1"/>
          <p:nvPr/>
        </p:nvSpPr>
        <p:spPr>
          <a:xfrm>
            <a:off x="7164288" y="6371879"/>
            <a:ext cx="1979712" cy="461665"/>
          </a:xfrm>
          <a:prstGeom prst="rect">
            <a:avLst/>
          </a:prstGeom>
          <a:noFill/>
        </p:spPr>
        <p:txBody>
          <a:bodyPr wrap="square" rtlCol="0">
            <a:spAutoFit/>
          </a:bodyPr>
          <a:lstStyle/>
          <a:p>
            <a:pPr algn="r"/>
            <a:r>
              <a:rPr lang="fr-FR" sz="1200" dirty="0" smtClean="0">
                <a:solidFill>
                  <a:prstClr val="black"/>
                </a:solidFill>
              </a:rPr>
              <a:t>Nadia LEROUX, collège  Concorde-Dumesnil</a:t>
            </a:r>
            <a:endParaRPr lang="fr-FR" sz="1200" dirty="0">
              <a:solidFill>
                <a:prstClr val="black"/>
              </a:solidFill>
            </a:endParaRPr>
          </a:p>
        </p:txBody>
      </p:sp>
    </p:spTree>
    <p:extLst>
      <p:ext uri="{BB962C8B-B14F-4D97-AF65-F5344CB8AC3E}">
        <p14:creationId xmlns:p14="http://schemas.microsoft.com/office/powerpoint/2010/main" val="41790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p:cTn id="14"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6" name="Pensées 5"/>
          <p:cNvSpPr/>
          <p:nvPr/>
        </p:nvSpPr>
        <p:spPr>
          <a:xfrm>
            <a:off x="3886200" y="152400"/>
            <a:ext cx="4953000" cy="2819400"/>
          </a:xfrm>
          <a:prstGeom prst="cloudCallout">
            <a:avLst>
              <a:gd name="adj1" fmla="val -33278"/>
              <a:gd name="adj2" fmla="val 79253"/>
            </a:avLst>
          </a:prstGeom>
          <a:solidFill>
            <a:schemeClr val="bg1">
              <a:lumMod val="85000"/>
            </a:schemeClr>
          </a:solidFill>
          <a:ln>
            <a:noFill/>
          </a:ln>
          <a:effectLst>
            <a:glow rad="101600">
              <a:schemeClr val="bg1">
                <a:lumMod val="85000"/>
                <a:alpha val="75000"/>
              </a:schemeClr>
            </a:glow>
            <a:outerShdw blurRad="857250" dist="254000" dir="5400000" rotWithShape="0">
              <a:schemeClr val="bg1">
                <a:lumMod val="85000"/>
                <a:alpha val="35000"/>
              </a:scheme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8" name="Flèche courbée vers le haut 7"/>
          <p:cNvSpPr/>
          <p:nvPr/>
        </p:nvSpPr>
        <p:spPr>
          <a:xfrm rot="2091227">
            <a:off x="1768426" y="5299427"/>
            <a:ext cx="2161647" cy="1325025"/>
          </a:xfrm>
          <a:prstGeom prst="curvedUpArrow">
            <a:avLst/>
          </a:prstGeom>
          <a:solidFill>
            <a:srgbClr val="FFFF66"/>
          </a:solidFill>
          <a:ln>
            <a:solidFill>
              <a:srgbClr val="FF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black"/>
              </a:solidFill>
            </a:endParaRPr>
          </a:p>
        </p:txBody>
      </p:sp>
      <p:sp>
        <p:nvSpPr>
          <p:cNvPr id="11" name="Rectangle 10"/>
          <p:cNvSpPr/>
          <p:nvPr/>
        </p:nvSpPr>
        <p:spPr>
          <a:xfrm>
            <a:off x="381000" y="2819401"/>
            <a:ext cx="3962400" cy="1793174"/>
          </a:xfrm>
          <a:prstGeom prst="rect">
            <a:avLst/>
          </a:prstGeom>
          <a:solidFill>
            <a:srgbClr val="FFFF66"/>
          </a:solidFill>
          <a:ln>
            <a:solidFill>
              <a:schemeClr val="tx1"/>
            </a:solidFill>
          </a:ln>
          <a:effectLst/>
          <a:scene3d>
            <a:camera prst="orthographicFront"/>
            <a:lightRig rig="threePt" dir="t"/>
          </a:scene3d>
          <a:sp3d>
            <a:bevelT w="127000" h="127000" prst="angle"/>
            <a:bevelB w="190500" h="19050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b="1" dirty="0" smtClean="0">
                <a:solidFill>
                  <a:prstClr val="black"/>
                </a:solidFill>
                <a:latin typeface="Arial"/>
                <a:cs typeface="Arial"/>
              </a:rPr>
              <a:t>Fondation de Rome</a:t>
            </a:r>
            <a:endParaRPr lang="fr-FR" sz="3600" b="1" dirty="0">
              <a:solidFill>
                <a:prstClr val="black"/>
              </a:solidFill>
              <a:latin typeface="Arial"/>
              <a:cs typeface="Arial"/>
            </a:endParaRPr>
          </a:p>
        </p:txBody>
      </p:sp>
      <p:sp>
        <p:nvSpPr>
          <p:cNvPr id="14" name="ZoneTexte 13"/>
          <p:cNvSpPr txBox="1"/>
          <p:nvPr/>
        </p:nvSpPr>
        <p:spPr>
          <a:xfrm>
            <a:off x="3714281" y="4953000"/>
            <a:ext cx="4470839" cy="707886"/>
          </a:xfrm>
          <a:prstGeom prst="rect">
            <a:avLst/>
          </a:prstGeom>
          <a:noFill/>
          <a:effectLst>
            <a:outerShdw blurRad="63500" dist="76200" dir="2700000">
              <a:srgbClr val="000000">
                <a:alpha val="43000"/>
              </a:srgbClr>
            </a:outerShdw>
          </a:effectLst>
        </p:spPr>
        <p:txBody>
          <a:bodyPr wrap="none" rtlCol="0">
            <a:spAutoFit/>
          </a:bodyPr>
          <a:lstStyle/>
          <a:p>
            <a:r>
              <a:rPr lang="fr-FR" sz="4000" b="1" dirty="0" smtClean="0">
                <a:solidFill>
                  <a:srgbClr val="FF0000"/>
                </a:solidFill>
                <a:effectLst>
                  <a:outerShdw blurRad="50800" dist="38100" dir="2700000">
                    <a:srgbClr val="000000">
                      <a:alpha val="43000"/>
                    </a:srgbClr>
                  </a:outerShdw>
                </a:effectLst>
              </a:rPr>
              <a:t>VIIIe siècle avant J-C</a:t>
            </a:r>
            <a:endParaRPr lang="fr-FR" sz="4000" b="1" dirty="0">
              <a:solidFill>
                <a:srgbClr val="FF0000"/>
              </a:solidFill>
              <a:effectLst>
                <a:outerShdw blurRad="50800" dist="38100" dir="2700000">
                  <a:srgbClr val="000000">
                    <a:alpha val="43000"/>
                  </a:srgbClr>
                </a:outerShdw>
              </a:effectLst>
            </a:endParaRPr>
          </a:p>
        </p:txBody>
      </p:sp>
      <p:sp>
        <p:nvSpPr>
          <p:cNvPr id="16" name="ZoneTexte 15"/>
          <p:cNvSpPr txBox="1"/>
          <p:nvPr/>
        </p:nvSpPr>
        <p:spPr>
          <a:xfrm>
            <a:off x="6553200" y="970361"/>
            <a:ext cx="1828800" cy="1015663"/>
          </a:xfrm>
          <a:prstGeom prst="rect">
            <a:avLst/>
          </a:prstGeom>
          <a:noFill/>
        </p:spPr>
        <p:txBody>
          <a:bodyPr wrap="square" rtlCol="0">
            <a:spAutoFit/>
          </a:bodyPr>
          <a:lstStyle/>
          <a:p>
            <a:r>
              <a:rPr lang="fr-FR" sz="2000" dirty="0" smtClean="0">
                <a:solidFill>
                  <a:prstClr val="black"/>
                </a:solidFill>
              </a:rPr>
              <a:t>Les </a:t>
            </a:r>
            <a:r>
              <a:rPr lang="fr-FR" sz="2000" dirty="0" smtClean="0">
                <a:solidFill>
                  <a:srgbClr val="FF0000"/>
                </a:solidFill>
              </a:rPr>
              <a:t>8 pies </a:t>
            </a:r>
            <a:r>
              <a:rPr lang="fr-FR" sz="2000" dirty="0" smtClean="0">
                <a:solidFill>
                  <a:prstClr val="black"/>
                </a:solidFill>
              </a:rPr>
              <a:t>de la la Louve romaine</a:t>
            </a:r>
            <a:endParaRPr lang="fr-FR" sz="2000" dirty="0">
              <a:solidFill>
                <a:srgbClr val="FF0000"/>
              </a:solidFill>
            </a:endParaRPr>
          </a:p>
        </p:txBody>
      </p:sp>
      <p:pic>
        <p:nvPicPr>
          <p:cNvPr id="9" name="Image 8" descr="Unknown-1.jpeg"/>
          <p:cNvPicPr>
            <a:picLocks noChangeAspect="1"/>
          </p:cNvPicPr>
          <p:nvPr/>
        </p:nvPicPr>
        <p:blipFill>
          <a:blip r:embed="rId2"/>
          <a:stretch>
            <a:fillRect/>
          </a:stretch>
        </p:blipFill>
        <p:spPr>
          <a:xfrm>
            <a:off x="4521200" y="970361"/>
            <a:ext cx="2032000" cy="1516185"/>
          </a:xfrm>
          <a:prstGeom prst="rect">
            <a:avLst/>
          </a:prstGeom>
        </p:spPr>
      </p:pic>
      <p:sp>
        <p:nvSpPr>
          <p:cNvPr id="12" name="ZoneTexte 11"/>
          <p:cNvSpPr txBox="1"/>
          <p:nvPr/>
        </p:nvSpPr>
        <p:spPr>
          <a:xfrm>
            <a:off x="7164288" y="6371879"/>
            <a:ext cx="1979712" cy="461665"/>
          </a:xfrm>
          <a:prstGeom prst="rect">
            <a:avLst/>
          </a:prstGeom>
          <a:noFill/>
        </p:spPr>
        <p:txBody>
          <a:bodyPr wrap="square" rtlCol="0">
            <a:spAutoFit/>
          </a:bodyPr>
          <a:lstStyle/>
          <a:p>
            <a:pPr algn="r"/>
            <a:r>
              <a:rPr lang="fr-FR" sz="1200" dirty="0" smtClean="0">
                <a:solidFill>
                  <a:prstClr val="black"/>
                </a:solidFill>
              </a:rPr>
              <a:t>Nadia LEROUX, collège  Concorde-Dumesnil</a:t>
            </a:r>
            <a:endParaRPr lang="fr-FR" sz="1200" dirty="0">
              <a:solidFill>
                <a:prstClr val="black"/>
              </a:solidFill>
            </a:endParaRPr>
          </a:p>
        </p:txBody>
      </p:sp>
    </p:spTree>
    <p:extLst>
      <p:ext uri="{BB962C8B-B14F-4D97-AF65-F5344CB8AC3E}">
        <p14:creationId xmlns:p14="http://schemas.microsoft.com/office/powerpoint/2010/main" val="3469827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6" name="Pensées 5"/>
          <p:cNvSpPr/>
          <p:nvPr/>
        </p:nvSpPr>
        <p:spPr>
          <a:xfrm>
            <a:off x="3886200" y="152400"/>
            <a:ext cx="4953000" cy="2819400"/>
          </a:xfrm>
          <a:prstGeom prst="cloudCallout">
            <a:avLst>
              <a:gd name="adj1" fmla="val -33278"/>
              <a:gd name="adj2" fmla="val 79253"/>
            </a:avLst>
          </a:prstGeom>
          <a:solidFill>
            <a:schemeClr val="bg1">
              <a:lumMod val="85000"/>
            </a:schemeClr>
          </a:solidFill>
          <a:ln>
            <a:noFill/>
          </a:ln>
          <a:effectLst>
            <a:glow rad="101600">
              <a:schemeClr val="bg1">
                <a:lumMod val="85000"/>
                <a:alpha val="75000"/>
              </a:schemeClr>
            </a:glow>
            <a:outerShdw blurRad="857250" dist="254000" dir="5400000" rotWithShape="0">
              <a:schemeClr val="bg1">
                <a:lumMod val="85000"/>
                <a:alpha val="35000"/>
              </a:scheme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8" name="Flèche courbée vers le haut 7"/>
          <p:cNvSpPr/>
          <p:nvPr/>
        </p:nvSpPr>
        <p:spPr>
          <a:xfrm rot="2091227">
            <a:off x="1768426" y="5299427"/>
            <a:ext cx="2161647" cy="1325025"/>
          </a:xfrm>
          <a:prstGeom prst="curvedUpArrow">
            <a:avLst/>
          </a:prstGeom>
          <a:solidFill>
            <a:srgbClr val="FFFF66"/>
          </a:solidFill>
          <a:ln>
            <a:solidFill>
              <a:srgbClr val="FF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black"/>
              </a:solidFill>
            </a:endParaRPr>
          </a:p>
        </p:txBody>
      </p:sp>
      <p:sp>
        <p:nvSpPr>
          <p:cNvPr id="11" name="Rectangle 10"/>
          <p:cNvSpPr/>
          <p:nvPr/>
        </p:nvSpPr>
        <p:spPr>
          <a:xfrm>
            <a:off x="381000" y="2667001"/>
            <a:ext cx="3962400" cy="1945574"/>
          </a:xfrm>
          <a:prstGeom prst="rect">
            <a:avLst/>
          </a:prstGeom>
          <a:solidFill>
            <a:srgbClr val="FFFF66"/>
          </a:solidFill>
          <a:ln>
            <a:solidFill>
              <a:schemeClr val="tx1"/>
            </a:solidFill>
          </a:ln>
          <a:effectLst/>
          <a:scene3d>
            <a:camera prst="orthographicFront"/>
            <a:lightRig rig="threePt" dir="t"/>
          </a:scene3d>
          <a:sp3d>
            <a:bevelT w="127000" h="127000" prst="angle"/>
            <a:bevelB w="190500" h="19050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b="1" dirty="0" smtClean="0">
                <a:solidFill>
                  <a:prstClr val="black"/>
                </a:solidFill>
                <a:latin typeface="Arial"/>
                <a:cs typeface="Arial"/>
              </a:rPr>
              <a:t>Victoire de César à Alésia contre</a:t>
            </a:r>
          </a:p>
          <a:p>
            <a:pPr algn="ctr"/>
            <a:r>
              <a:rPr lang="fr-FR" sz="3600" b="1" dirty="0" smtClean="0">
                <a:solidFill>
                  <a:prstClr val="black"/>
                </a:solidFill>
                <a:latin typeface="Arial"/>
                <a:cs typeface="Arial"/>
              </a:rPr>
              <a:t>Vercingétorix</a:t>
            </a:r>
            <a:endParaRPr lang="fr-FR" sz="3600" b="1" dirty="0">
              <a:solidFill>
                <a:prstClr val="black"/>
              </a:solidFill>
              <a:latin typeface="Arial"/>
              <a:cs typeface="Arial"/>
            </a:endParaRPr>
          </a:p>
        </p:txBody>
      </p:sp>
      <p:sp>
        <p:nvSpPr>
          <p:cNvPr id="14" name="ZoneTexte 13"/>
          <p:cNvSpPr txBox="1"/>
          <p:nvPr/>
        </p:nvSpPr>
        <p:spPr>
          <a:xfrm>
            <a:off x="3714280" y="4953000"/>
            <a:ext cx="2715552" cy="707886"/>
          </a:xfrm>
          <a:prstGeom prst="rect">
            <a:avLst/>
          </a:prstGeom>
          <a:noFill/>
          <a:effectLst>
            <a:outerShdw blurRad="63500" dist="76200" dir="2700000">
              <a:srgbClr val="000000">
                <a:alpha val="43000"/>
              </a:srgbClr>
            </a:outerShdw>
          </a:effectLst>
        </p:spPr>
        <p:txBody>
          <a:bodyPr wrap="none" rtlCol="0">
            <a:spAutoFit/>
          </a:bodyPr>
          <a:lstStyle/>
          <a:p>
            <a:r>
              <a:rPr lang="fr-FR" sz="4000" b="1" dirty="0" smtClean="0">
                <a:solidFill>
                  <a:srgbClr val="FF0000"/>
                </a:solidFill>
                <a:effectLst>
                  <a:outerShdw blurRad="50800" dist="38100" dir="2700000">
                    <a:srgbClr val="000000">
                      <a:alpha val="43000"/>
                    </a:srgbClr>
                  </a:outerShdw>
                </a:effectLst>
              </a:rPr>
              <a:t>52 avant J-C</a:t>
            </a:r>
            <a:endParaRPr lang="fr-FR" sz="4000" b="1" dirty="0">
              <a:solidFill>
                <a:srgbClr val="FF0000"/>
              </a:solidFill>
              <a:effectLst>
                <a:outerShdw blurRad="50800" dist="38100" dir="2700000">
                  <a:srgbClr val="000000">
                    <a:alpha val="43000"/>
                  </a:srgbClr>
                </a:outerShdw>
              </a:effectLst>
            </a:endParaRPr>
          </a:p>
        </p:txBody>
      </p:sp>
      <p:sp>
        <p:nvSpPr>
          <p:cNvPr id="16" name="ZoneTexte 15"/>
          <p:cNvSpPr txBox="1"/>
          <p:nvPr/>
        </p:nvSpPr>
        <p:spPr>
          <a:xfrm>
            <a:off x="4410532" y="1018557"/>
            <a:ext cx="4038600" cy="1015663"/>
          </a:xfrm>
          <a:prstGeom prst="rect">
            <a:avLst/>
          </a:prstGeom>
          <a:noFill/>
        </p:spPr>
        <p:txBody>
          <a:bodyPr wrap="square" rtlCol="0">
            <a:spAutoFit/>
          </a:bodyPr>
          <a:lstStyle/>
          <a:p>
            <a:r>
              <a:rPr lang="fr-FR" sz="2400" dirty="0" smtClean="0">
                <a:solidFill>
                  <a:prstClr val="black"/>
                </a:solidFill>
              </a:rPr>
              <a:t>Ver-cin-gé-to-rix = </a:t>
            </a:r>
            <a:r>
              <a:rPr lang="fr-FR" sz="2400" dirty="0" smtClean="0">
                <a:solidFill>
                  <a:srgbClr val="FF0000"/>
                </a:solidFill>
              </a:rPr>
              <a:t>5 </a:t>
            </a:r>
            <a:r>
              <a:rPr lang="fr-FR" sz="2400" dirty="0" smtClean="0">
                <a:solidFill>
                  <a:prstClr val="black"/>
                </a:solidFill>
              </a:rPr>
              <a:t>syllabes</a:t>
            </a:r>
          </a:p>
          <a:p>
            <a:endParaRPr lang="fr-FR" sz="1200" dirty="0">
              <a:solidFill>
                <a:prstClr val="black"/>
              </a:solidFill>
            </a:endParaRPr>
          </a:p>
          <a:p>
            <a:r>
              <a:rPr lang="fr-FR" sz="2400" dirty="0" smtClean="0">
                <a:solidFill>
                  <a:prstClr val="black"/>
                </a:solidFill>
              </a:rPr>
              <a:t>                   Cé-sar = </a:t>
            </a:r>
            <a:r>
              <a:rPr lang="fr-FR" sz="2400" dirty="0" smtClean="0">
                <a:solidFill>
                  <a:srgbClr val="FF0000"/>
                </a:solidFill>
              </a:rPr>
              <a:t>2 </a:t>
            </a:r>
            <a:r>
              <a:rPr lang="fr-FR" sz="2400" dirty="0" smtClean="0">
                <a:solidFill>
                  <a:prstClr val="black"/>
                </a:solidFill>
              </a:rPr>
              <a:t>syllabes </a:t>
            </a:r>
            <a:endParaRPr lang="fr-FR" sz="24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142" y="2394380"/>
            <a:ext cx="1063077" cy="124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558" y="2394380"/>
            <a:ext cx="1133039" cy="124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7164288" y="6371879"/>
            <a:ext cx="1979712" cy="461665"/>
          </a:xfrm>
          <a:prstGeom prst="rect">
            <a:avLst/>
          </a:prstGeom>
          <a:noFill/>
        </p:spPr>
        <p:txBody>
          <a:bodyPr wrap="square" rtlCol="0">
            <a:spAutoFit/>
          </a:bodyPr>
          <a:lstStyle/>
          <a:p>
            <a:pPr algn="r"/>
            <a:r>
              <a:rPr lang="fr-FR" sz="1200" dirty="0" smtClean="0">
                <a:solidFill>
                  <a:prstClr val="black"/>
                </a:solidFill>
              </a:rPr>
              <a:t>Nadia LEROUX, collège  Concorde-Dumesnil</a:t>
            </a:r>
            <a:endParaRPr lang="fr-FR" sz="1200" dirty="0">
              <a:solidFill>
                <a:prstClr val="black"/>
              </a:solidFill>
            </a:endParaRPr>
          </a:p>
        </p:txBody>
      </p:sp>
    </p:spTree>
    <p:extLst>
      <p:ext uri="{BB962C8B-B14F-4D97-AF65-F5344CB8AC3E}">
        <p14:creationId xmlns:p14="http://schemas.microsoft.com/office/powerpoint/2010/main" val="248918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 calcmode="lin" valueType="num">
                                      <p:cBhvr>
                                        <p:cTn id="12"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fade">
                                      <p:cBhvr>
                                        <p:cTn id="24" dur="1000"/>
                                        <p:tgtEl>
                                          <p:spTgt spid="3075"/>
                                        </p:tgtEl>
                                      </p:cBhvr>
                                    </p:animEffect>
                                    <p:anim calcmode="lin" valueType="num">
                                      <p:cBhvr>
                                        <p:cTn id="25" dur="1000" fill="hold"/>
                                        <p:tgtEl>
                                          <p:spTgt spid="3075"/>
                                        </p:tgtEl>
                                        <p:attrNameLst>
                                          <p:attrName>ppt_x</p:attrName>
                                        </p:attrNameLst>
                                      </p:cBhvr>
                                      <p:tavLst>
                                        <p:tav tm="0">
                                          <p:val>
                                            <p:strVal val="#ppt_x"/>
                                          </p:val>
                                        </p:tav>
                                        <p:tav tm="100000">
                                          <p:val>
                                            <p:strVal val="#ppt_x"/>
                                          </p:val>
                                        </p:tav>
                                      </p:tavLst>
                                    </p:anim>
                                    <p:anim calcmode="lin" valueType="num">
                                      <p:cBhvr>
                                        <p:cTn id="2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6" name="Pensées 5"/>
          <p:cNvSpPr/>
          <p:nvPr/>
        </p:nvSpPr>
        <p:spPr>
          <a:xfrm>
            <a:off x="3886200" y="152400"/>
            <a:ext cx="4953000" cy="2819400"/>
          </a:xfrm>
          <a:prstGeom prst="cloudCallout">
            <a:avLst>
              <a:gd name="adj1" fmla="val -33278"/>
              <a:gd name="adj2" fmla="val 79253"/>
            </a:avLst>
          </a:prstGeom>
          <a:solidFill>
            <a:schemeClr val="bg1">
              <a:lumMod val="85000"/>
            </a:schemeClr>
          </a:solidFill>
          <a:ln>
            <a:noFill/>
          </a:ln>
          <a:effectLst>
            <a:glow rad="101600">
              <a:schemeClr val="bg1">
                <a:lumMod val="85000"/>
                <a:alpha val="75000"/>
              </a:schemeClr>
            </a:glow>
            <a:outerShdw blurRad="857250" dist="254000" dir="5400000" rotWithShape="0">
              <a:schemeClr val="bg1">
                <a:lumMod val="85000"/>
                <a:alpha val="35000"/>
              </a:scheme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8" name="Flèche courbée vers le haut 7"/>
          <p:cNvSpPr/>
          <p:nvPr/>
        </p:nvSpPr>
        <p:spPr>
          <a:xfrm rot="2091227">
            <a:off x="1768426" y="5299427"/>
            <a:ext cx="2161647" cy="1325025"/>
          </a:xfrm>
          <a:prstGeom prst="curvedUpArrow">
            <a:avLst/>
          </a:prstGeom>
          <a:solidFill>
            <a:srgbClr val="FFFF66"/>
          </a:solidFill>
          <a:ln>
            <a:solidFill>
              <a:srgbClr val="FF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black"/>
              </a:solidFill>
            </a:endParaRPr>
          </a:p>
        </p:txBody>
      </p:sp>
      <p:sp>
        <p:nvSpPr>
          <p:cNvPr id="11" name="Rectangle 10"/>
          <p:cNvSpPr/>
          <p:nvPr/>
        </p:nvSpPr>
        <p:spPr>
          <a:xfrm>
            <a:off x="381000" y="2819401"/>
            <a:ext cx="3962400" cy="1793174"/>
          </a:xfrm>
          <a:prstGeom prst="rect">
            <a:avLst/>
          </a:prstGeom>
          <a:solidFill>
            <a:srgbClr val="FFFF66"/>
          </a:solidFill>
          <a:ln>
            <a:solidFill>
              <a:schemeClr val="tx1"/>
            </a:solidFill>
          </a:ln>
          <a:effectLst/>
          <a:scene3d>
            <a:camera prst="orthographicFront"/>
            <a:lightRig rig="threePt" dir="t"/>
          </a:scene3d>
          <a:sp3d>
            <a:bevelT w="127000" h="127000" prst="angle"/>
            <a:bevelB w="190500" h="19050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b="1" dirty="0" smtClean="0">
                <a:solidFill>
                  <a:prstClr val="black"/>
                </a:solidFill>
                <a:latin typeface="Arial"/>
                <a:cs typeface="Arial"/>
              </a:rPr>
              <a:t>Début du christianisme</a:t>
            </a:r>
            <a:endParaRPr lang="fr-FR" sz="3600" b="1" dirty="0">
              <a:solidFill>
                <a:prstClr val="black"/>
              </a:solidFill>
              <a:latin typeface="Arial"/>
              <a:cs typeface="Arial"/>
            </a:endParaRPr>
          </a:p>
        </p:txBody>
      </p:sp>
      <p:sp>
        <p:nvSpPr>
          <p:cNvPr id="14" name="ZoneTexte 13"/>
          <p:cNvSpPr txBox="1"/>
          <p:nvPr/>
        </p:nvSpPr>
        <p:spPr>
          <a:xfrm>
            <a:off x="3714280" y="4953000"/>
            <a:ext cx="4078104" cy="707886"/>
          </a:xfrm>
          <a:prstGeom prst="rect">
            <a:avLst/>
          </a:prstGeom>
          <a:noFill/>
          <a:effectLst>
            <a:outerShdw blurRad="63500" dist="76200" dir="2700000">
              <a:srgbClr val="000000">
                <a:alpha val="43000"/>
              </a:srgbClr>
            </a:outerShdw>
          </a:effectLst>
        </p:spPr>
        <p:txBody>
          <a:bodyPr wrap="none" rtlCol="0">
            <a:spAutoFit/>
          </a:bodyPr>
          <a:lstStyle/>
          <a:p>
            <a:r>
              <a:rPr lang="fr-FR" sz="4000" b="1" dirty="0" smtClean="0">
                <a:solidFill>
                  <a:srgbClr val="FF0000"/>
                </a:solidFill>
                <a:effectLst>
                  <a:outerShdw blurRad="50800" dist="38100" dir="2700000">
                    <a:srgbClr val="000000">
                      <a:alpha val="43000"/>
                    </a:srgbClr>
                  </a:outerShdw>
                </a:effectLst>
              </a:rPr>
              <a:t>Ier siècle avant J-C</a:t>
            </a:r>
            <a:endParaRPr lang="fr-FR" sz="4000" b="1" dirty="0">
              <a:solidFill>
                <a:srgbClr val="FF0000"/>
              </a:solidFill>
              <a:effectLst>
                <a:outerShdw blurRad="50800" dist="38100" dir="2700000">
                  <a:srgbClr val="000000">
                    <a:alpha val="43000"/>
                  </a:srgbClr>
                </a:outerShdw>
              </a:effectLst>
            </a:endParaRPr>
          </a:p>
        </p:txBody>
      </p:sp>
      <p:sp>
        <p:nvSpPr>
          <p:cNvPr id="16" name="ZoneTexte 15"/>
          <p:cNvSpPr txBox="1"/>
          <p:nvPr/>
        </p:nvSpPr>
        <p:spPr>
          <a:xfrm>
            <a:off x="6553200" y="970361"/>
            <a:ext cx="1828800" cy="1015663"/>
          </a:xfrm>
          <a:prstGeom prst="rect">
            <a:avLst/>
          </a:prstGeom>
          <a:noFill/>
        </p:spPr>
        <p:txBody>
          <a:bodyPr wrap="square" rtlCol="0">
            <a:spAutoFit/>
          </a:bodyPr>
          <a:lstStyle/>
          <a:p>
            <a:r>
              <a:rPr lang="fr-FR" sz="2000" dirty="0" smtClean="0">
                <a:solidFill>
                  <a:prstClr val="black"/>
                </a:solidFill>
              </a:rPr>
              <a:t>religion monothéiste </a:t>
            </a:r>
          </a:p>
          <a:p>
            <a:r>
              <a:rPr lang="fr-FR" sz="2000" dirty="0" smtClean="0">
                <a:solidFill>
                  <a:prstClr val="black"/>
                </a:solidFill>
              </a:rPr>
              <a:t>(</a:t>
            </a:r>
            <a:r>
              <a:rPr lang="fr-FR" sz="2000" dirty="0" smtClean="0">
                <a:solidFill>
                  <a:srgbClr val="FF0000"/>
                </a:solidFill>
              </a:rPr>
              <a:t>1 dieu</a:t>
            </a:r>
            <a:r>
              <a:rPr lang="fr-FR" sz="2000" dirty="0" smtClean="0">
                <a:solidFill>
                  <a:prstClr val="black"/>
                </a:solidFill>
              </a:rPr>
              <a:t>)</a:t>
            </a:r>
            <a:endParaRPr lang="fr-FR" sz="2000" dirty="0">
              <a:solidFill>
                <a:srgbClr val="FF0000"/>
              </a:solidFill>
            </a:endParaRPr>
          </a:p>
        </p:txBody>
      </p:sp>
      <p:pic>
        <p:nvPicPr>
          <p:cNvPr id="9" name="Image 8" descr="images.jpeg"/>
          <p:cNvPicPr>
            <a:picLocks noChangeAspect="1"/>
          </p:cNvPicPr>
          <p:nvPr/>
        </p:nvPicPr>
        <p:blipFill>
          <a:blip r:embed="rId2"/>
          <a:stretch>
            <a:fillRect/>
          </a:stretch>
        </p:blipFill>
        <p:spPr>
          <a:xfrm>
            <a:off x="4953002" y="726452"/>
            <a:ext cx="1352551" cy="1903589"/>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037" y="2230369"/>
            <a:ext cx="1036050" cy="117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7164288" y="6371879"/>
            <a:ext cx="1979712" cy="461665"/>
          </a:xfrm>
          <a:prstGeom prst="rect">
            <a:avLst/>
          </a:prstGeom>
          <a:noFill/>
        </p:spPr>
        <p:txBody>
          <a:bodyPr wrap="square" rtlCol="0">
            <a:spAutoFit/>
          </a:bodyPr>
          <a:lstStyle/>
          <a:p>
            <a:pPr algn="r"/>
            <a:r>
              <a:rPr lang="fr-FR" sz="1200" dirty="0" smtClean="0">
                <a:solidFill>
                  <a:prstClr val="black"/>
                </a:solidFill>
              </a:rPr>
              <a:t>Nadia LEROUX, collège  Concorde-Dumesnil</a:t>
            </a:r>
            <a:endParaRPr lang="fr-FR" sz="1200" dirty="0">
              <a:solidFill>
                <a:prstClr val="black"/>
              </a:solidFill>
            </a:endParaRPr>
          </a:p>
        </p:txBody>
      </p:sp>
    </p:spTree>
    <p:extLst>
      <p:ext uri="{BB962C8B-B14F-4D97-AF65-F5344CB8AC3E}">
        <p14:creationId xmlns:p14="http://schemas.microsoft.com/office/powerpoint/2010/main" val="89162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p:cTn id="4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6">
                                            <p:txEl>
                                              <p:pRg st="0" end="0"/>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16">
                                            <p:txEl>
                                              <p:pRg st="1" end="1"/>
                                            </p:txEl>
                                          </p:spTgt>
                                        </p:tgtEl>
                                        <p:attrNameLst>
                                          <p:attrName>style.visibility</p:attrName>
                                        </p:attrNameLst>
                                      </p:cBhvr>
                                      <p:to>
                                        <p:strVal val="visible"/>
                                      </p:to>
                                    </p:set>
                                    <p:anim calcmode="lin" valueType="num">
                                      <p:cBhvr>
                                        <p:cTn id="52"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53"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54"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1988840"/>
            <a:ext cx="8229600" cy="4136926"/>
          </a:xfrm>
        </p:spPr>
        <p:txBody>
          <a:bodyPr>
            <a:normAutofit/>
          </a:bodyPr>
          <a:lstStyle/>
          <a:p>
            <a:pPr marL="0" indent="0">
              <a:buNone/>
            </a:pPr>
            <a:r>
              <a:rPr lang="fr-FR" altLang="fr-FR" sz="2400" dirty="0"/>
              <a:t>Recherche de références actuelles qui permettent de comprendre le repère et de montrer son importance sur le temps long. Il s’agit de mener avec les élèves une  démarche d’investigation </a:t>
            </a:r>
            <a:r>
              <a:rPr lang="fr-FR" altLang="fr-FR" sz="2400" dirty="0" smtClean="0"/>
              <a:t>dans le monde actuel, qui interroge sur le réinvestissement des repères dans le présent et qui permet de </a:t>
            </a:r>
            <a:r>
              <a:rPr lang="fr-FR" altLang="fr-FR" sz="2400" dirty="0"/>
              <a:t>travailler la lecture et le décodage des images. Ce diaporama intervient après la phase d’apprentissage. Il nécessite une certaine maîtrise des repères. </a:t>
            </a:r>
          </a:p>
          <a:p>
            <a:pPr marL="0" indent="0">
              <a:buFontTx/>
              <a:buNone/>
            </a:pPr>
            <a:endParaRPr lang="fr-FR" altLang="fr-FR" dirty="0"/>
          </a:p>
        </p:txBody>
      </p:sp>
      <p:sp>
        <p:nvSpPr>
          <p:cNvPr id="2" name="Rectangle 1"/>
          <p:cNvSpPr/>
          <p:nvPr/>
        </p:nvSpPr>
        <p:spPr>
          <a:xfrm>
            <a:off x="633799" y="404664"/>
            <a:ext cx="7848872" cy="1077218"/>
          </a:xfrm>
          <a:prstGeom prst="rect">
            <a:avLst/>
          </a:prstGeom>
          <a:noFill/>
        </p:spPr>
        <p:txBody>
          <a:bodyPr wrap="square" lIns="91440" tIns="45720" rIns="91440" bIns="45720">
            <a:spAutoFit/>
          </a:bodyPr>
          <a:lstStyle/>
          <a:p>
            <a:pPr algn="ctr"/>
            <a:r>
              <a:rPr lang="fr-FR" sz="3200" b="1" dirty="0">
                <a:ln w="12700">
                  <a:solidFill>
                    <a:schemeClr val="tx1"/>
                  </a:solidFill>
                  <a:prstDash val="solid"/>
                </a:ln>
                <a:solidFill>
                  <a:schemeClr val="bg1">
                    <a:lumMod val="85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3</a:t>
            </a:r>
            <a:r>
              <a:rPr lang="fr-FR" sz="3200" b="1" cap="none" spc="0" baseline="30000" dirty="0" smtClean="0">
                <a:ln w="12700">
                  <a:solidFill>
                    <a:schemeClr val="tx1"/>
                  </a:solidFill>
                  <a:prstDash val="solid"/>
                </a:ln>
                <a:solidFill>
                  <a:schemeClr val="bg1">
                    <a:lumMod val="85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ème</a:t>
            </a:r>
            <a:r>
              <a:rPr lang="fr-FR" sz="3200" b="1" cap="none" spc="0" dirty="0" smtClean="0">
                <a:ln w="12700">
                  <a:solidFill>
                    <a:schemeClr val="tx1"/>
                  </a:solidFill>
                  <a:prstDash val="solid"/>
                </a:ln>
                <a:solidFill>
                  <a:schemeClr val="bg1">
                    <a:lumMod val="85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exemple de diaporama : </a:t>
            </a:r>
            <a:br>
              <a:rPr lang="fr-FR" sz="3200" b="1" cap="none" spc="0" dirty="0" smtClean="0">
                <a:ln w="12700">
                  <a:solidFill>
                    <a:schemeClr val="tx1"/>
                  </a:solidFill>
                  <a:prstDash val="solid"/>
                </a:ln>
                <a:solidFill>
                  <a:schemeClr val="bg1">
                    <a:lumMod val="85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fr-FR" sz="3200" b="1" cap="none" spc="0" dirty="0" smtClean="0">
                <a:ln w="12700">
                  <a:solidFill>
                    <a:schemeClr val="tx1"/>
                  </a:solidFill>
                  <a:prstDash val="solid"/>
                </a:ln>
                <a:solidFill>
                  <a:schemeClr val="bg1">
                    <a:lumMod val="85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repères et héritages</a:t>
            </a:r>
            <a:endParaRPr lang="fr-FR" sz="3200" b="1" cap="none" spc="0" dirty="0">
              <a:ln w="12700">
                <a:solidFill>
                  <a:schemeClr val="tx1"/>
                </a:solidFill>
                <a:prstDash val="solid"/>
              </a:ln>
              <a:solidFill>
                <a:schemeClr val="bg1">
                  <a:lumMod val="85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6328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457200" y="620688"/>
            <a:ext cx="8229600" cy="5839692"/>
          </a:xfrm>
        </p:spPr>
        <p:txBody>
          <a:bodyPr>
            <a:normAutofit/>
          </a:bodyPr>
          <a:lstStyle/>
          <a:p>
            <a:pPr marL="0" indent="0" algn="just">
              <a:buNone/>
            </a:pPr>
            <a:r>
              <a:rPr lang="fr-FR" altLang="fr-FR" sz="2400" dirty="0" smtClean="0">
                <a:latin typeface="Arial" panose="020B0604020202020204" pitchFamily="34" charset="0"/>
                <a:cs typeface="Arial" panose="020B0604020202020204" pitchFamily="34" charset="0"/>
              </a:rPr>
              <a:t>Ces diaporamas doivent être conçus (voire même fabriqués) avec les élèves afin qu’ils puissent se les approprier en les personnalisant par le choix des illustrations, qui peuvent également être associées à des fichiers sonores et à des </a:t>
            </a:r>
            <a:r>
              <a:rPr lang="fr-FR" altLang="fr-FR" sz="2400" dirty="0">
                <a:latin typeface="Arial" panose="020B0604020202020204" pitchFamily="34" charset="0"/>
                <a:cs typeface="Arial" panose="020B0604020202020204" pitchFamily="34" charset="0"/>
              </a:rPr>
              <a:t>gestuelles. Ils doivent être travaillés sur l’ensemble de la scolarité au collège.  </a:t>
            </a:r>
          </a:p>
          <a:p>
            <a:pPr marL="0" indent="0" algn="just">
              <a:buFontTx/>
              <a:buNone/>
            </a:pPr>
            <a:endParaRPr lang="fr-FR" altLang="fr-FR" sz="2400" dirty="0" smtClean="0">
              <a:latin typeface="Arial" panose="020B0604020202020204" pitchFamily="34" charset="0"/>
              <a:cs typeface="Arial" panose="020B0604020202020204" pitchFamily="34" charset="0"/>
            </a:endParaRPr>
          </a:p>
          <a:p>
            <a:pPr marL="0" indent="0" algn="just">
              <a:buFontTx/>
              <a:buNone/>
            </a:pPr>
            <a:r>
              <a:rPr lang="fr-FR" altLang="fr-FR" sz="2400" dirty="0" smtClean="0">
                <a:latin typeface="Arial" panose="020B0604020202020204" pitchFamily="34" charset="0"/>
                <a:cs typeface="Arial" panose="020B0604020202020204" pitchFamily="34" charset="0"/>
              </a:rPr>
              <a:t>Dans un deuxième temps, ces diaporamas peuvent servir de supports à des </a:t>
            </a:r>
            <a:r>
              <a:rPr lang="fr-FR" altLang="fr-FR" sz="2400" b="1" dirty="0" smtClean="0">
                <a:latin typeface="Arial" panose="020B0604020202020204" pitchFamily="34" charset="0"/>
                <a:cs typeface="Arial" panose="020B0604020202020204" pitchFamily="34" charset="0"/>
              </a:rPr>
              <a:t>« quizz » </a:t>
            </a:r>
            <a:r>
              <a:rPr lang="fr-FR" altLang="fr-FR" sz="2400" dirty="0" smtClean="0">
                <a:latin typeface="Arial" panose="020B0604020202020204" pitchFamily="34" charset="0"/>
                <a:cs typeface="Arial" panose="020B0604020202020204" pitchFamily="34" charset="0"/>
              </a:rPr>
              <a:t>en classe (en les fractionnant ; en disposant les diapositives dans un ordre chronologique ou aléatoire ; en modifiant l’ordre des animations). </a:t>
            </a:r>
          </a:p>
          <a:p>
            <a:pPr marL="0" indent="0" algn="just">
              <a:buFontTx/>
              <a:buNone/>
            </a:pPr>
            <a:r>
              <a:rPr lang="fr-FR" altLang="fr-FR" sz="2400" dirty="0" smtClean="0">
                <a:latin typeface="Arial" panose="020B0604020202020204" pitchFamily="34" charset="0"/>
                <a:cs typeface="Arial" panose="020B0604020202020204" pitchFamily="34" charset="0"/>
              </a:rPr>
              <a:t>Les diapositives peuvent aussi </a:t>
            </a:r>
            <a:r>
              <a:rPr lang="fr-FR" altLang="fr-FR" sz="2400" b="1" dirty="0" smtClean="0">
                <a:latin typeface="Arial" panose="020B0604020202020204" pitchFamily="34" charset="0"/>
                <a:cs typeface="Arial" panose="020B0604020202020204" pitchFamily="34" charset="0"/>
              </a:rPr>
              <a:t>être affichées dans la salle de classe. </a:t>
            </a:r>
          </a:p>
          <a:p>
            <a:pPr>
              <a:buFontTx/>
              <a:buChar char="-"/>
            </a:pPr>
            <a:endParaRPr lang="fr-FR" altLang="fr-FR" sz="1800" dirty="0" smtClean="0"/>
          </a:p>
          <a:p>
            <a:pPr>
              <a:buFontTx/>
              <a:buChar char="-"/>
            </a:pPr>
            <a:endParaRPr lang="fr-FR" altLang="fr-FR" sz="1800" dirty="0" smtClean="0"/>
          </a:p>
        </p:txBody>
      </p:sp>
    </p:spTree>
    <p:extLst>
      <p:ext uri="{BB962C8B-B14F-4D97-AF65-F5344CB8AC3E}">
        <p14:creationId xmlns:p14="http://schemas.microsoft.com/office/powerpoint/2010/main" val="3359843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22" name="Picture 30" descr="2989739919_1_3_qeiCWPw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5266" y="423864"/>
            <a:ext cx="3990975" cy="4699000"/>
          </a:xfrm>
        </p:spPr>
      </p:pic>
      <p:pic>
        <p:nvPicPr>
          <p:cNvPr id="59404" name="Picture 12" descr="V-5_pub_voil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049715" y="3095626"/>
            <a:ext cx="5094287" cy="3435350"/>
          </a:xfrm>
        </p:spPr>
      </p:pic>
      <p:pic>
        <p:nvPicPr>
          <p:cNvPr id="59408" name="Picture 16" descr="02_adam_ev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789364" y="423863"/>
            <a:ext cx="5354637" cy="4097337"/>
          </a:xfrm>
        </p:spPr>
      </p:pic>
      <p:pic>
        <p:nvPicPr>
          <p:cNvPr id="59416" name="Picture 24" descr="Des-rouleaux-de-la-Bible-h%C3%A9bra%C3%AFque"/>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195264" y="3494090"/>
            <a:ext cx="6003925" cy="3182937"/>
          </a:xfrm>
        </p:spPr>
      </p:pic>
      <p:sp>
        <p:nvSpPr>
          <p:cNvPr id="9219" name="Text Box 2"/>
          <p:cNvSpPr txBox="1">
            <a:spLocks noChangeArrowheads="1"/>
          </p:cNvSpPr>
          <p:nvPr/>
        </p:nvSpPr>
        <p:spPr bwMode="auto">
          <a:xfrm>
            <a:off x="125415" y="87313"/>
            <a:ext cx="49196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55221" rIns="81639" bIns="40820"/>
          <a:lstStyle>
            <a:lvl1pPr>
              <a:tabLst>
                <a:tab pos="723900" algn="l"/>
                <a:tab pos="1447800" algn="l"/>
                <a:tab pos="2171700" algn="l"/>
                <a:tab pos="2895600" algn="l"/>
                <a:tab pos="3619500" algn="l"/>
                <a:tab pos="4343400" algn="l"/>
                <a:tab pos="5067300" algn="l"/>
              </a:tabLst>
              <a:defRPr>
                <a:solidFill>
                  <a:schemeClr val="tx1"/>
                </a:solidFill>
                <a:latin typeface="Calibri" pitchFamily="34" charset="0"/>
              </a:defRPr>
            </a:lvl1pPr>
            <a:lvl2pPr marL="37931725" indent="-37474525">
              <a:tabLst>
                <a:tab pos="723900" algn="l"/>
                <a:tab pos="1447800" algn="l"/>
                <a:tab pos="2171700" algn="l"/>
                <a:tab pos="2895600" algn="l"/>
                <a:tab pos="3619500" algn="l"/>
                <a:tab pos="4343400" algn="l"/>
                <a:tab pos="5067300" algn="l"/>
              </a:tabLst>
              <a:defRPr>
                <a:solidFill>
                  <a:schemeClr val="tx1"/>
                </a:solidFill>
                <a:latin typeface="Calibri"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Calibri"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itchFamily="34" charset="0"/>
              </a:defRPr>
            </a:lvl9pPr>
          </a:lstStyle>
          <a:p>
            <a:pPr eaLnBrk="1">
              <a:lnSpc>
                <a:spcPct val="93000"/>
              </a:lnSpc>
              <a:buClr>
                <a:srgbClr val="000000"/>
              </a:buClr>
              <a:buSzPct val="100000"/>
              <a:buFont typeface="Times New Roman" pitchFamily="18" charset="0"/>
              <a:buNone/>
            </a:pPr>
            <a:r>
              <a:rPr lang="fr-FR" altLang="fr-FR" b="1" dirty="0">
                <a:solidFill>
                  <a:srgbClr val="000000"/>
                </a:solidFill>
                <a:cs typeface="Lucida Sans Unicode" pitchFamily="34" charset="0"/>
              </a:rPr>
              <a:t>A quel repère peux-tu associer ces documents ?</a:t>
            </a:r>
          </a:p>
        </p:txBody>
      </p:sp>
      <p:sp>
        <p:nvSpPr>
          <p:cNvPr id="59397" name="Rectangle 5"/>
          <p:cNvSpPr>
            <a:spLocks noChangeArrowheads="1"/>
          </p:cNvSpPr>
          <p:nvPr/>
        </p:nvSpPr>
        <p:spPr bwMode="auto">
          <a:xfrm>
            <a:off x="457202" y="2449515"/>
            <a:ext cx="7672388" cy="2613025"/>
          </a:xfrm>
          <a:prstGeom prst="rect">
            <a:avLst/>
          </a:prstGeom>
          <a:solidFill>
            <a:srgbClr val="FFFFFF"/>
          </a:solidFill>
          <a:ln w="9525">
            <a:solidFill>
              <a:srgbClr val="000000"/>
            </a:solidFill>
            <a:round/>
            <a:headEnd/>
            <a:tailEnd/>
          </a:ln>
        </p:spPr>
        <p:txBody>
          <a:bodyPr wrap="none" lIns="81639" tIns="63220" rIns="81639" bIns="4082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9pPr>
          </a:lstStyle>
          <a:p>
            <a:pPr algn="ctr" eaLnBrk="1">
              <a:lnSpc>
                <a:spcPct val="93000"/>
              </a:lnSpc>
              <a:buClr>
                <a:srgbClr val="000000"/>
              </a:buClr>
              <a:buSzPct val="100000"/>
              <a:buFont typeface="Times New Roman" pitchFamily="18" charset="0"/>
              <a:buNone/>
            </a:pPr>
            <a:r>
              <a:rPr lang="fr-FR" altLang="fr-FR" sz="2500" dirty="0" smtClean="0">
                <a:solidFill>
                  <a:srgbClr val="CC0000"/>
                </a:solidFill>
                <a:latin typeface="Arial" pitchFamily="34" charset="0"/>
                <a:cs typeface="Lucida Sans Unicode" pitchFamily="34" charset="0"/>
              </a:rPr>
              <a:t>VIII</a:t>
            </a:r>
            <a:r>
              <a:rPr lang="fr-FR" altLang="fr-FR" sz="1400" dirty="0" smtClean="0">
                <a:solidFill>
                  <a:srgbClr val="CC0000"/>
                </a:solidFill>
                <a:latin typeface="Arial" pitchFamily="34" charset="0"/>
                <a:cs typeface="Lucida Sans Unicode" pitchFamily="34" charset="0"/>
              </a:rPr>
              <a:t>ème</a:t>
            </a:r>
            <a:r>
              <a:rPr lang="fr-FR" altLang="fr-FR" sz="2500" dirty="0" smtClean="0">
                <a:solidFill>
                  <a:srgbClr val="CC0000"/>
                </a:solidFill>
                <a:latin typeface="Arial" pitchFamily="34" charset="0"/>
                <a:cs typeface="Lucida Sans Unicode" pitchFamily="34" charset="0"/>
              </a:rPr>
              <a:t> </a:t>
            </a:r>
            <a:r>
              <a:rPr lang="fr-FR" altLang="fr-FR" sz="2500" dirty="0">
                <a:solidFill>
                  <a:srgbClr val="CC0000"/>
                </a:solidFill>
                <a:latin typeface="Arial" pitchFamily="34" charset="0"/>
                <a:cs typeface="Lucida Sans Unicode" pitchFamily="34" charset="0"/>
              </a:rPr>
              <a:t>SIECLE AV. JC :</a:t>
            </a:r>
          </a:p>
          <a:p>
            <a:pPr algn="ctr" eaLnBrk="1">
              <a:lnSpc>
                <a:spcPct val="93000"/>
              </a:lnSpc>
              <a:buClr>
                <a:srgbClr val="000000"/>
              </a:buClr>
              <a:buSzPct val="100000"/>
              <a:buFont typeface="Times New Roman" pitchFamily="18" charset="0"/>
              <a:buNone/>
            </a:pPr>
            <a:endParaRPr lang="fr-FR" altLang="fr-FR" sz="2500" dirty="0">
              <a:solidFill>
                <a:srgbClr val="CC0000"/>
              </a:solidFill>
              <a:latin typeface="Arial" pitchFamily="34" charset="0"/>
              <a:cs typeface="Lucida Sans Unicode" pitchFamily="34" charset="0"/>
            </a:endParaRPr>
          </a:p>
          <a:p>
            <a:pPr algn="ctr" eaLnBrk="1">
              <a:lnSpc>
                <a:spcPct val="93000"/>
              </a:lnSpc>
              <a:buClr>
                <a:srgbClr val="000000"/>
              </a:buClr>
              <a:buSzPct val="100000"/>
              <a:buFont typeface="Times New Roman" pitchFamily="18" charset="0"/>
              <a:buNone/>
            </a:pPr>
            <a:endParaRPr lang="fr-FR" altLang="fr-FR" sz="2500" dirty="0">
              <a:solidFill>
                <a:srgbClr val="CC0000"/>
              </a:solidFill>
              <a:latin typeface="Arial" pitchFamily="34" charset="0"/>
              <a:cs typeface="Lucida Sans Unicode" pitchFamily="34" charset="0"/>
            </a:endParaRPr>
          </a:p>
          <a:p>
            <a:pPr algn="ctr" eaLnBrk="1">
              <a:lnSpc>
                <a:spcPct val="93000"/>
              </a:lnSpc>
              <a:buClr>
                <a:srgbClr val="000000"/>
              </a:buClr>
              <a:buSzPct val="100000"/>
              <a:buFont typeface="Times New Roman" pitchFamily="18" charset="0"/>
              <a:buNone/>
            </a:pPr>
            <a:r>
              <a:rPr lang="fr-FR" altLang="fr-FR" sz="2500" dirty="0">
                <a:solidFill>
                  <a:srgbClr val="CC0000"/>
                </a:solidFill>
                <a:latin typeface="Arial" pitchFamily="34" charset="0"/>
                <a:cs typeface="Lucida Sans Unicode" pitchFamily="34" charset="0"/>
              </a:rPr>
              <a:t>DEBUT DE L’ECRITURE DE LA BIBLE</a:t>
            </a:r>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4058" y="2348879"/>
            <a:ext cx="5040560" cy="3505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65271" y="6488668"/>
            <a:ext cx="4478729" cy="307777"/>
          </a:xfrm>
          <a:prstGeom prst="rect">
            <a:avLst/>
          </a:prstGeom>
        </p:spPr>
        <p:txBody>
          <a:bodyPr wrap="square">
            <a:spAutoFit/>
          </a:bodyPr>
          <a:lstStyle/>
          <a:p>
            <a:pPr algn="r"/>
            <a:r>
              <a:rPr lang="fr-FR" sz="1400" dirty="0"/>
              <a:t>http://hgc.ac-creteil.fr/Les-reperes-du-college</a:t>
            </a:r>
          </a:p>
        </p:txBody>
      </p:sp>
    </p:spTree>
    <p:extLst>
      <p:ext uri="{BB962C8B-B14F-4D97-AF65-F5344CB8AC3E}">
        <p14:creationId xmlns:p14="http://schemas.microsoft.com/office/powerpoint/2010/main" val="933381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408"/>
                                        </p:tgtEl>
                                        <p:attrNameLst>
                                          <p:attrName>style.visibility</p:attrName>
                                        </p:attrNameLst>
                                      </p:cBhvr>
                                      <p:to>
                                        <p:strVal val="visible"/>
                                      </p:to>
                                    </p:set>
                                    <p:animEffect transition="in" filter="blinds(horizontal)">
                                      <p:cBhvr>
                                        <p:cTn id="7" dur="5000"/>
                                        <p:tgtEl>
                                          <p:spTgt spid="59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59422"/>
                                        </p:tgtEl>
                                        <p:attrNameLst>
                                          <p:attrName>style.visibility</p:attrName>
                                        </p:attrNameLst>
                                      </p:cBhvr>
                                      <p:to>
                                        <p:strVal val="visible"/>
                                      </p:to>
                                    </p:set>
                                    <p:anim calcmode="lin" valueType="num">
                                      <p:cBhvr>
                                        <p:cTn id="12" dur="1000" fill="hold"/>
                                        <p:tgtEl>
                                          <p:spTgt spid="59422"/>
                                        </p:tgtEl>
                                        <p:attrNameLst>
                                          <p:attrName>ppt_w</p:attrName>
                                        </p:attrNameLst>
                                      </p:cBhvr>
                                      <p:tavLst>
                                        <p:tav tm="0">
                                          <p:val>
                                            <p:strVal val="#ppt_w*0.70"/>
                                          </p:val>
                                        </p:tav>
                                        <p:tav tm="100000">
                                          <p:val>
                                            <p:strVal val="#ppt_w"/>
                                          </p:val>
                                        </p:tav>
                                      </p:tavLst>
                                    </p:anim>
                                    <p:anim calcmode="lin" valueType="num">
                                      <p:cBhvr>
                                        <p:cTn id="13" dur="1000" fill="hold"/>
                                        <p:tgtEl>
                                          <p:spTgt spid="59422"/>
                                        </p:tgtEl>
                                        <p:attrNameLst>
                                          <p:attrName>ppt_h</p:attrName>
                                        </p:attrNameLst>
                                      </p:cBhvr>
                                      <p:tavLst>
                                        <p:tav tm="0">
                                          <p:val>
                                            <p:strVal val="#ppt_h"/>
                                          </p:val>
                                        </p:tav>
                                        <p:tav tm="100000">
                                          <p:val>
                                            <p:strVal val="#ppt_h"/>
                                          </p:val>
                                        </p:tav>
                                      </p:tavLst>
                                    </p:anim>
                                    <p:animEffect transition="in" filter="fade">
                                      <p:cBhvr>
                                        <p:cTn id="14" dur="1000"/>
                                        <p:tgtEl>
                                          <p:spTgt spid="594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59404"/>
                                        </p:tgtEl>
                                        <p:attrNameLst>
                                          <p:attrName>style.visibility</p:attrName>
                                        </p:attrNameLst>
                                      </p:cBhvr>
                                      <p:to>
                                        <p:strVal val="visible"/>
                                      </p:to>
                                    </p:set>
                                    <p:anim calcmode="lin" valueType="num">
                                      <p:cBhvr>
                                        <p:cTn id="19" dur="1000" fill="hold"/>
                                        <p:tgtEl>
                                          <p:spTgt spid="59404"/>
                                        </p:tgtEl>
                                        <p:attrNameLst>
                                          <p:attrName>ppt_w</p:attrName>
                                        </p:attrNameLst>
                                      </p:cBhvr>
                                      <p:tavLst>
                                        <p:tav tm="0">
                                          <p:val>
                                            <p:strVal val="#ppt_w*0.70"/>
                                          </p:val>
                                        </p:tav>
                                        <p:tav tm="100000">
                                          <p:val>
                                            <p:strVal val="#ppt_w"/>
                                          </p:val>
                                        </p:tav>
                                      </p:tavLst>
                                    </p:anim>
                                    <p:anim calcmode="lin" valueType="num">
                                      <p:cBhvr>
                                        <p:cTn id="20" dur="1000" fill="hold"/>
                                        <p:tgtEl>
                                          <p:spTgt spid="59404"/>
                                        </p:tgtEl>
                                        <p:attrNameLst>
                                          <p:attrName>ppt_h</p:attrName>
                                        </p:attrNameLst>
                                      </p:cBhvr>
                                      <p:tavLst>
                                        <p:tav tm="0">
                                          <p:val>
                                            <p:strVal val="#ppt_h"/>
                                          </p:val>
                                        </p:tav>
                                        <p:tav tm="100000">
                                          <p:val>
                                            <p:strVal val="#ppt_h"/>
                                          </p:val>
                                        </p:tav>
                                      </p:tavLst>
                                    </p:anim>
                                    <p:animEffect transition="in" filter="fade">
                                      <p:cBhvr>
                                        <p:cTn id="21" dur="1000"/>
                                        <p:tgtEl>
                                          <p:spTgt spid="5940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59416"/>
                                        </p:tgtEl>
                                        <p:attrNameLst>
                                          <p:attrName>style.visibility</p:attrName>
                                        </p:attrNameLst>
                                      </p:cBhvr>
                                      <p:to>
                                        <p:strVal val="visible"/>
                                      </p:to>
                                    </p:set>
                                    <p:animEffect transition="in" filter="checkerboard(across)">
                                      <p:cBhvr>
                                        <p:cTn id="26" dur="500"/>
                                        <p:tgtEl>
                                          <p:spTgt spid="594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additive="repl">
                                        <p:cTn id="30" dur="1" fill="hold">
                                          <p:stCondLst>
                                            <p:cond delay="0"/>
                                          </p:stCondLst>
                                        </p:cTn>
                                        <p:tgtEl>
                                          <p:spTgt spid="59397"/>
                                        </p:tgtEl>
                                        <p:attrNameLst>
                                          <p:attrName>style.visibility</p:attrName>
                                        </p:attrNameLst>
                                      </p:cBhvr>
                                      <p:to>
                                        <p:strVal val="visible"/>
                                      </p:to>
                                    </p:set>
                                    <p:animEffect transition="in" filter="box(in)">
                                      <p:cBhvr additive="repl">
                                        <p:cTn id="31" dur="500"/>
                                        <p:tgtEl>
                                          <p:spTgt spid="5939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8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750890"/>
            <a:ext cx="7300912" cy="53101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 Box 7"/>
          <p:cNvSpPr txBox="1">
            <a:spLocks noChangeArrowheads="1"/>
          </p:cNvSpPr>
          <p:nvPr/>
        </p:nvSpPr>
        <p:spPr bwMode="auto">
          <a:xfrm>
            <a:off x="125415" y="87315"/>
            <a:ext cx="5688012"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lstStyle>
            <a:lvl1pPr>
              <a:spcBef>
                <a:spcPct val="20000"/>
              </a:spcBef>
              <a:buFont typeface="Arial" pitchFamily="34" charset="0"/>
              <a:buChar char="•"/>
              <a:tabLst>
                <a:tab pos="723900" algn="l"/>
                <a:tab pos="1447800" algn="l"/>
                <a:tab pos="2171700" algn="l"/>
                <a:tab pos="2895600" algn="l"/>
                <a:tab pos="3619500" algn="l"/>
                <a:tab pos="4343400" algn="l"/>
                <a:tab pos="5067300" algn="l"/>
              </a:tabLst>
              <a:defRPr sz="3200">
                <a:solidFill>
                  <a:schemeClr val="tx1"/>
                </a:solidFill>
                <a:latin typeface="Calibri" pitchFamily="34" charset="0"/>
              </a:defRPr>
            </a:lvl1pPr>
            <a:lvl2pPr marL="742950" indent="-285750">
              <a:spcBef>
                <a:spcPct val="20000"/>
              </a:spcBef>
              <a:buFont typeface="Arial" pitchFamily="34" charset="0"/>
              <a:buChar char="–"/>
              <a:tabLst>
                <a:tab pos="723900" algn="l"/>
                <a:tab pos="1447800" algn="l"/>
                <a:tab pos="2171700" algn="l"/>
                <a:tab pos="2895600" algn="l"/>
                <a:tab pos="3619500" algn="l"/>
                <a:tab pos="4343400" algn="l"/>
                <a:tab pos="5067300" algn="l"/>
              </a:tabLst>
              <a:defRPr sz="2800">
                <a:solidFill>
                  <a:schemeClr val="tx1"/>
                </a:solidFill>
                <a:latin typeface="Calibri" pitchFamily="34" charset="0"/>
              </a:defRPr>
            </a:lvl2pPr>
            <a:lvl3pPr marL="1143000" indent="-228600">
              <a:spcBef>
                <a:spcPct val="20000"/>
              </a:spcBef>
              <a:buFont typeface="Arial" pitchFamily="34" charset="0"/>
              <a:buChar char="•"/>
              <a:tabLst>
                <a:tab pos="723900" algn="l"/>
                <a:tab pos="1447800" algn="l"/>
                <a:tab pos="2171700" algn="l"/>
                <a:tab pos="2895600" algn="l"/>
                <a:tab pos="3619500" algn="l"/>
                <a:tab pos="4343400" algn="l"/>
                <a:tab pos="5067300" algn="l"/>
              </a:tabLst>
              <a:defRPr sz="2400">
                <a:solidFill>
                  <a:schemeClr val="tx1"/>
                </a:solidFill>
                <a:latin typeface="Calibri" pitchFamily="34" charset="0"/>
              </a:defRPr>
            </a:lvl3pPr>
            <a:lvl4pPr marL="1600200" indent="-228600">
              <a:spcBef>
                <a:spcPct val="20000"/>
              </a:spcBef>
              <a:buFont typeface="Arial"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itchFamily="34" charset="0"/>
              </a:defRPr>
            </a:lvl4pPr>
            <a:lvl5pPr marL="2057400" indent="-228600">
              <a:spcBef>
                <a:spcPct val="20000"/>
              </a:spcBef>
              <a:buFont typeface="Arial"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itchFamily="34" charset="0"/>
              </a:defRPr>
            </a:lvl9pPr>
          </a:lstStyle>
          <a:p>
            <a:pPr eaLnBrk="1">
              <a:lnSpc>
                <a:spcPct val="93000"/>
              </a:lnSpc>
              <a:spcBef>
                <a:spcPct val="0"/>
              </a:spcBef>
              <a:buClr>
                <a:srgbClr val="000000"/>
              </a:buClr>
              <a:buFont typeface="Times New Roman" pitchFamily="18" charset="0"/>
              <a:buNone/>
            </a:pPr>
            <a:r>
              <a:rPr lang="fr-FR" altLang="fr-FR" sz="1800" b="1" dirty="0">
                <a:solidFill>
                  <a:srgbClr val="000000"/>
                </a:solidFill>
                <a:cs typeface="Lucida Sans Unicode" pitchFamily="34" charset="0"/>
              </a:rPr>
              <a:t>A quel repère peux-tu associer ces documents ?</a:t>
            </a:r>
          </a:p>
        </p:txBody>
      </p:sp>
      <p:pic>
        <p:nvPicPr>
          <p:cNvPr id="36875" name="Picture 1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611437" y="933450"/>
            <a:ext cx="5683251" cy="3219450"/>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78" name="Rectangle 14"/>
          <p:cNvSpPr>
            <a:spLocks noChangeArrowheads="1"/>
          </p:cNvSpPr>
          <p:nvPr/>
        </p:nvSpPr>
        <p:spPr bwMode="auto">
          <a:xfrm>
            <a:off x="652466" y="2382840"/>
            <a:ext cx="7673975" cy="2613025"/>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3220" rIns="81639" bIns="40820" anchor="ctr"/>
          <a:lstStyle>
            <a:lvl1pPr>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chemeClr val="tx1"/>
                </a:solidFill>
                <a:latin typeface="Calibri" pitchFamily="34" charset="0"/>
              </a:defRPr>
            </a:lvl1pPr>
            <a:lvl2pPr marL="742950" indent="-28575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chemeClr val="tx1"/>
                </a:solidFill>
                <a:latin typeface="Calibri" pitchFamily="34" charset="0"/>
              </a:defRPr>
            </a:lvl2pPr>
            <a:lvl3pPr marL="1143000" indent="-2286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pitchFamily="34" charset="0"/>
              </a:defRPr>
            </a:lvl3pPr>
            <a:lvl4pPr marL="1600200" indent="-2286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pitchFamily="34" charset="0"/>
              </a:defRPr>
            </a:lvl4pPr>
            <a:lvl5pPr marL="2057400" indent="-2286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pitchFamily="34" charset="0"/>
              </a:defRPr>
            </a:lvl9pPr>
          </a:lstStyle>
          <a:p>
            <a:pPr algn="ctr" eaLnBrk="1">
              <a:lnSpc>
                <a:spcPct val="93000"/>
              </a:lnSpc>
              <a:spcBef>
                <a:spcPct val="0"/>
              </a:spcBef>
              <a:buClr>
                <a:srgbClr val="000000"/>
              </a:buClr>
              <a:buFont typeface="Times New Roman" pitchFamily="18" charset="0"/>
              <a:buNone/>
            </a:pPr>
            <a:r>
              <a:rPr lang="fr-FR" altLang="fr-FR" sz="2500" dirty="0" smtClean="0">
                <a:solidFill>
                  <a:srgbClr val="CC0000"/>
                </a:solidFill>
                <a:latin typeface="Arial" pitchFamily="34" charset="0"/>
                <a:cs typeface="Lucida Sans Unicode" pitchFamily="34" charset="0"/>
              </a:rPr>
              <a:t>VIII</a:t>
            </a:r>
            <a:r>
              <a:rPr lang="fr-FR" altLang="fr-FR" sz="1600" dirty="0" smtClean="0">
                <a:solidFill>
                  <a:srgbClr val="CC0000"/>
                </a:solidFill>
                <a:latin typeface="Arial" pitchFamily="34" charset="0"/>
                <a:cs typeface="Lucida Sans Unicode" pitchFamily="34" charset="0"/>
              </a:rPr>
              <a:t>ème</a:t>
            </a:r>
            <a:r>
              <a:rPr lang="fr-FR" altLang="fr-FR" sz="2500" dirty="0" smtClean="0">
                <a:solidFill>
                  <a:srgbClr val="CC0000"/>
                </a:solidFill>
                <a:latin typeface="Arial" pitchFamily="34" charset="0"/>
                <a:cs typeface="Lucida Sans Unicode" pitchFamily="34" charset="0"/>
              </a:rPr>
              <a:t> </a:t>
            </a:r>
            <a:r>
              <a:rPr lang="fr-FR" altLang="fr-FR" sz="2500" dirty="0">
                <a:solidFill>
                  <a:srgbClr val="CC0000"/>
                </a:solidFill>
                <a:latin typeface="Arial" pitchFamily="34" charset="0"/>
                <a:cs typeface="Lucida Sans Unicode" pitchFamily="34" charset="0"/>
              </a:rPr>
              <a:t>SIECLE AV. JC :</a:t>
            </a:r>
          </a:p>
          <a:p>
            <a:pPr algn="ctr" eaLnBrk="1">
              <a:lnSpc>
                <a:spcPct val="93000"/>
              </a:lnSpc>
              <a:spcBef>
                <a:spcPct val="0"/>
              </a:spcBef>
              <a:buClr>
                <a:srgbClr val="000000"/>
              </a:buClr>
              <a:buFont typeface="Times New Roman" pitchFamily="18" charset="0"/>
              <a:buNone/>
            </a:pPr>
            <a:endParaRPr lang="fr-FR" altLang="fr-FR" sz="2500" dirty="0">
              <a:solidFill>
                <a:srgbClr val="CC0000"/>
              </a:solidFill>
              <a:latin typeface="Arial" pitchFamily="34" charset="0"/>
              <a:cs typeface="Lucida Sans Unicode" pitchFamily="34" charset="0"/>
            </a:endParaRPr>
          </a:p>
          <a:p>
            <a:pPr algn="ctr" eaLnBrk="1">
              <a:lnSpc>
                <a:spcPct val="93000"/>
              </a:lnSpc>
              <a:spcBef>
                <a:spcPct val="0"/>
              </a:spcBef>
              <a:buClr>
                <a:srgbClr val="000000"/>
              </a:buClr>
              <a:buFont typeface="Times New Roman" pitchFamily="18" charset="0"/>
              <a:buNone/>
            </a:pPr>
            <a:endParaRPr lang="fr-FR" altLang="fr-FR" sz="2500" dirty="0">
              <a:solidFill>
                <a:srgbClr val="CC0000"/>
              </a:solidFill>
              <a:latin typeface="Arial" pitchFamily="34" charset="0"/>
              <a:cs typeface="Lucida Sans Unicode" pitchFamily="34" charset="0"/>
            </a:endParaRPr>
          </a:p>
          <a:p>
            <a:pPr algn="ctr" eaLnBrk="1">
              <a:lnSpc>
                <a:spcPct val="93000"/>
              </a:lnSpc>
              <a:spcBef>
                <a:spcPct val="0"/>
              </a:spcBef>
              <a:buClr>
                <a:srgbClr val="000000"/>
              </a:buClr>
              <a:buFont typeface="Times New Roman" pitchFamily="18" charset="0"/>
              <a:buNone/>
            </a:pPr>
            <a:r>
              <a:rPr lang="fr-FR" altLang="fr-FR" sz="2500" dirty="0">
                <a:solidFill>
                  <a:srgbClr val="CC0000"/>
                </a:solidFill>
                <a:latin typeface="Arial" pitchFamily="34" charset="0"/>
                <a:cs typeface="Lucida Sans Unicode" pitchFamily="34" charset="0"/>
              </a:rPr>
              <a:t>FONDATION DE ROME</a:t>
            </a:r>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8990" y="2582641"/>
            <a:ext cx="3822553" cy="2213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665271" y="6488668"/>
            <a:ext cx="4478729" cy="307777"/>
          </a:xfrm>
          <a:prstGeom prst="rect">
            <a:avLst/>
          </a:prstGeom>
        </p:spPr>
        <p:txBody>
          <a:bodyPr wrap="square">
            <a:spAutoFit/>
          </a:bodyPr>
          <a:lstStyle/>
          <a:p>
            <a:pPr algn="r"/>
            <a:r>
              <a:rPr lang="fr-FR" sz="1400" dirty="0"/>
              <a:t>http://hgc.ac-creteil.fr/Les-reperes-du-college</a:t>
            </a:r>
          </a:p>
        </p:txBody>
      </p:sp>
    </p:spTree>
    <p:extLst>
      <p:ext uri="{BB962C8B-B14F-4D97-AF65-F5344CB8AC3E}">
        <p14:creationId xmlns:p14="http://schemas.microsoft.com/office/powerpoint/2010/main" val="228753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80"/>
                                        </p:tgtEl>
                                        <p:attrNameLst>
                                          <p:attrName>style.visibility</p:attrName>
                                        </p:attrNameLst>
                                      </p:cBhvr>
                                      <p:to>
                                        <p:strVal val="visible"/>
                                      </p:to>
                                    </p:set>
                                    <p:animEffect transition="in" filter="checkerboard(across)">
                                      <p:cBhvr>
                                        <p:cTn id="7" dur="500"/>
                                        <p:tgtEl>
                                          <p:spTgt spid="368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36875"/>
                                        </p:tgtEl>
                                        <p:attrNameLst>
                                          <p:attrName>style.visibility</p:attrName>
                                        </p:attrNameLst>
                                      </p:cBhvr>
                                      <p:to>
                                        <p:strVal val="visible"/>
                                      </p:to>
                                    </p:set>
                                    <p:anim calcmode="lin" valueType="num">
                                      <p:cBhvr>
                                        <p:cTn id="12" dur="1000" fill="hold"/>
                                        <p:tgtEl>
                                          <p:spTgt spid="36875"/>
                                        </p:tgtEl>
                                        <p:attrNameLst>
                                          <p:attrName>ppt_w</p:attrName>
                                        </p:attrNameLst>
                                      </p:cBhvr>
                                      <p:tavLst>
                                        <p:tav tm="0">
                                          <p:val>
                                            <p:strVal val="#ppt_w*0.70"/>
                                          </p:val>
                                        </p:tav>
                                        <p:tav tm="100000">
                                          <p:val>
                                            <p:strVal val="#ppt_w"/>
                                          </p:val>
                                        </p:tav>
                                      </p:tavLst>
                                    </p:anim>
                                    <p:anim calcmode="lin" valueType="num">
                                      <p:cBhvr>
                                        <p:cTn id="13" dur="1000" fill="hold"/>
                                        <p:tgtEl>
                                          <p:spTgt spid="36875"/>
                                        </p:tgtEl>
                                        <p:attrNameLst>
                                          <p:attrName>ppt_h</p:attrName>
                                        </p:attrNameLst>
                                      </p:cBhvr>
                                      <p:tavLst>
                                        <p:tav tm="0">
                                          <p:val>
                                            <p:strVal val="#ppt_h"/>
                                          </p:val>
                                        </p:tav>
                                        <p:tav tm="100000">
                                          <p:val>
                                            <p:strVal val="#ppt_h"/>
                                          </p:val>
                                        </p:tav>
                                      </p:tavLst>
                                    </p:anim>
                                    <p:animEffect transition="in" filter="fade">
                                      <p:cBhvr>
                                        <p:cTn id="14" dur="1000"/>
                                        <p:tgtEl>
                                          <p:spTgt spid="368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additive="repl">
                                        <p:cTn id="18" dur="1" fill="hold">
                                          <p:stCondLst>
                                            <p:cond delay="0"/>
                                          </p:stCondLst>
                                        </p:cTn>
                                        <p:tgtEl>
                                          <p:spTgt spid="36878"/>
                                        </p:tgtEl>
                                        <p:attrNameLst>
                                          <p:attrName>style.visibility</p:attrName>
                                        </p:attrNameLst>
                                      </p:cBhvr>
                                      <p:to>
                                        <p:strVal val="visible"/>
                                      </p:to>
                                    </p:set>
                                    <p:animEffect transition="in" filter="box(in)">
                                      <p:cBhvr additive="repl">
                                        <p:cTn id="19" dur="500"/>
                                        <p:tgtEl>
                                          <p:spTgt spid="3687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021" y="655228"/>
            <a:ext cx="2950326" cy="436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descr="C:\Users\Corinne\Pictures\mémoire\news_live_1_178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629146"/>
            <a:ext cx="4245223" cy="4153891"/>
          </a:xfrm>
          <a:prstGeom prst="rect">
            <a:avLst/>
          </a:prstGeom>
          <a:noFill/>
          <a:extLst>
            <a:ext uri="{909E8E84-426E-40DD-AFC4-6F175D3DCCD1}">
              <a14:hiddenFill xmlns:a14="http://schemas.microsoft.com/office/drawing/2010/main">
                <a:solidFill>
                  <a:srgbClr val="FFFFFF"/>
                </a:solidFill>
              </a14:hiddenFill>
            </a:ext>
          </a:extLst>
        </p:spPr>
      </p:pic>
      <p:sp>
        <p:nvSpPr>
          <p:cNvPr id="15364" name="Text Box 6"/>
          <p:cNvSpPr txBox="1">
            <a:spLocks noChangeArrowheads="1"/>
          </p:cNvSpPr>
          <p:nvPr/>
        </p:nvSpPr>
        <p:spPr bwMode="auto">
          <a:xfrm>
            <a:off x="125415" y="87313"/>
            <a:ext cx="5981700"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lstStyle>
            <a:lvl1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Calibri" pitchFamily="34" charset="0"/>
              </a:defRPr>
            </a:lvl1pPr>
            <a:lvl2pPr marL="742950" indent="-285750">
              <a:tabLst>
                <a:tab pos="723900" algn="l"/>
                <a:tab pos="1447800" algn="l"/>
                <a:tab pos="2171700" algn="l"/>
                <a:tab pos="2895600" algn="l"/>
                <a:tab pos="3619500" algn="l"/>
                <a:tab pos="4343400" algn="l"/>
                <a:tab pos="5067300" algn="l"/>
                <a:tab pos="5791200" algn="l"/>
                <a:tab pos="6515100" algn="l"/>
              </a:tabLst>
              <a:defRPr>
                <a:solidFill>
                  <a:schemeClr val="tx1"/>
                </a:solidFill>
                <a:latin typeface="Calibri" pitchFamily="34" charset="0"/>
              </a:defRPr>
            </a:lvl2pPr>
            <a:lvl3pPr marL="1143000" indent="-228600">
              <a:tabLst>
                <a:tab pos="723900" algn="l"/>
                <a:tab pos="1447800" algn="l"/>
                <a:tab pos="2171700" algn="l"/>
                <a:tab pos="2895600" algn="l"/>
                <a:tab pos="3619500" algn="l"/>
                <a:tab pos="4343400" algn="l"/>
                <a:tab pos="5067300" algn="l"/>
                <a:tab pos="5791200" algn="l"/>
                <a:tab pos="6515100" algn="l"/>
              </a:tabLst>
              <a:defRPr>
                <a:solidFill>
                  <a:schemeClr val="tx1"/>
                </a:solidFill>
                <a:latin typeface="Calibri" pitchFamily="34" charset="0"/>
              </a:defRPr>
            </a:lvl3pPr>
            <a:lvl4pPr marL="1600200" indent="-228600">
              <a:tabLst>
                <a:tab pos="723900" algn="l"/>
                <a:tab pos="1447800" algn="l"/>
                <a:tab pos="2171700" algn="l"/>
                <a:tab pos="2895600" algn="l"/>
                <a:tab pos="3619500" algn="l"/>
                <a:tab pos="4343400" algn="l"/>
                <a:tab pos="5067300" algn="l"/>
                <a:tab pos="5791200" algn="l"/>
                <a:tab pos="6515100" algn="l"/>
              </a:tabLst>
              <a:defRPr>
                <a:solidFill>
                  <a:schemeClr val="tx1"/>
                </a:solidFill>
                <a:latin typeface="Calibri" pitchFamily="34" charset="0"/>
              </a:defRPr>
            </a:lvl4pPr>
            <a:lvl5pPr marL="2057400" indent="-228600">
              <a:tabLst>
                <a:tab pos="723900" algn="l"/>
                <a:tab pos="1447800" algn="l"/>
                <a:tab pos="2171700" algn="l"/>
                <a:tab pos="2895600" algn="l"/>
                <a:tab pos="3619500" algn="l"/>
                <a:tab pos="4343400" algn="l"/>
                <a:tab pos="5067300" algn="l"/>
                <a:tab pos="5791200" algn="l"/>
                <a:tab pos="6515100" algn="l"/>
              </a:tabLst>
              <a:defRPr>
                <a:solidFill>
                  <a:schemeClr val="tx1"/>
                </a:solidFill>
                <a:latin typeface="Calibri"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Calibri"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Calibri"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Calibri"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Calibri" pitchFamily="34" charset="0"/>
              </a:defRPr>
            </a:lvl9pPr>
          </a:lstStyle>
          <a:p>
            <a:pPr eaLnBrk="1">
              <a:lnSpc>
                <a:spcPct val="93000"/>
              </a:lnSpc>
              <a:buClr>
                <a:srgbClr val="000000"/>
              </a:buClr>
              <a:buSzPct val="100000"/>
              <a:buFont typeface="Times New Roman" pitchFamily="18" charset="0"/>
              <a:buNone/>
            </a:pPr>
            <a:r>
              <a:rPr lang="fr-FR" altLang="fr-FR" b="1" dirty="0">
                <a:solidFill>
                  <a:srgbClr val="000000"/>
                </a:solidFill>
                <a:latin typeface="Arial" pitchFamily="34" charset="0"/>
                <a:cs typeface="Lucida Sans Unicode" pitchFamily="34" charset="0"/>
              </a:rPr>
              <a:t>A quel repère historique peux-tu associer ces documents ?</a:t>
            </a:r>
          </a:p>
        </p:txBody>
      </p:sp>
      <p:pic>
        <p:nvPicPr>
          <p:cNvPr id="65559" name="Picture 23" descr="la-cene-leonard-de-vinci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251" y="655228"/>
            <a:ext cx="8671015" cy="470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ctangle 8"/>
          <p:cNvSpPr>
            <a:spLocks noChangeArrowheads="1"/>
          </p:cNvSpPr>
          <p:nvPr/>
        </p:nvSpPr>
        <p:spPr bwMode="auto">
          <a:xfrm>
            <a:off x="885526" y="1005159"/>
            <a:ext cx="7510463" cy="3754437"/>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3220" rIns="81639" bIns="4082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Calibri" pitchFamily="34" charset="0"/>
              </a:defRPr>
            </a:lvl9pPr>
          </a:lstStyle>
          <a:p>
            <a:pPr algn="ctr" eaLnBrk="1">
              <a:lnSpc>
                <a:spcPct val="93000"/>
              </a:lnSpc>
              <a:buClr>
                <a:srgbClr val="000000"/>
              </a:buClr>
              <a:buSzPct val="100000"/>
              <a:buFont typeface="Times New Roman" pitchFamily="18" charset="0"/>
              <a:buNone/>
            </a:pPr>
            <a:r>
              <a:rPr lang="fr-FR" altLang="fr-FR" sz="2500" dirty="0" smtClean="0">
                <a:solidFill>
                  <a:srgbClr val="FF0000"/>
                </a:solidFill>
                <a:latin typeface="Arial" pitchFamily="34" charset="0"/>
                <a:cs typeface="Lucida Sans Unicode" pitchFamily="34" charset="0"/>
              </a:rPr>
              <a:t>XVIe </a:t>
            </a:r>
            <a:r>
              <a:rPr lang="fr-FR" altLang="fr-FR" sz="2500" dirty="0">
                <a:solidFill>
                  <a:srgbClr val="FF0000"/>
                </a:solidFill>
                <a:latin typeface="Arial" pitchFamily="34" charset="0"/>
                <a:cs typeface="Lucida Sans Unicode" pitchFamily="34" charset="0"/>
              </a:rPr>
              <a:t>SIECLE :</a:t>
            </a:r>
          </a:p>
          <a:p>
            <a:pPr algn="ctr" eaLnBrk="1">
              <a:lnSpc>
                <a:spcPct val="93000"/>
              </a:lnSpc>
              <a:buClr>
                <a:srgbClr val="000000"/>
              </a:buClr>
              <a:buSzPct val="100000"/>
              <a:buFont typeface="Times New Roman" pitchFamily="18" charset="0"/>
              <a:buNone/>
            </a:pPr>
            <a:endParaRPr lang="fr-FR" altLang="fr-FR" sz="2500" dirty="0">
              <a:solidFill>
                <a:srgbClr val="FF0000"/>
              </a:solidFill>
              <a:latin typeface="Arial" pitchFamily="34" charset="0"/>
              <a:cs typeface="Lucida Sans Unicode" pitchFamily="34" charset="0"/>
            </a:endParaRPr>
          </a:p>
          <a:p>
            <a:pPr algn="ctr" eaLnBrk="1">
              <a:lnSpc>
                <a:spcPct val="93000"/>
              </a:lnSpc>
              <a:buClr>
                <a:srgbClr val="000000"/>
              </a:buClr>
              <a:buSzPct val="100000"/>
              <a:buFont typeface="Times New Roman" pitchFamily="18" charset="0"/>
              <a:buNone/>
            </a:pPr>
            <a:endParaRPr lang="fr-FR" altLang="fr-FR" sz="2500" dirty="0">
              <a:solidFill>
                <a:srgbClr val="FF0000"/>
              </a:solidFill>
              <a:latin typeface="Arial" pitchFamily="34" charset="0"/>
              <a:cs typeface="Lucida Sans Unicode" pitchFamily="34" charset="0"/>
            </a:endParaRPr>
          </a:p>
          <a:p>
            <a:pPr algn="ctr" eaLnBrk="1">
              <a:lnSpc>
                <a:spcPct val="93000"/>
              </a:lnSpc>
              <a:buClr>
                <a:srgbClr val="000000"/>
              </a:buClr>
              <a:buSzPct val="100000"/>
              <a:buFont typeface="Times New Roman" pitchFamily="18" charset="0"/>
              <a:buNone/>
            </a:pPr>
            <a:r>
              <a:rPr lang="fr-FR" altLang="fr-FR" sz="2500" dirty="0" smtClean="0">
                <a:solidFill>
                  <a:srgbClr val="FF0000"/>
                </a:solidFill>
                <a:latin typeface="Arial" pitchFamily="34" charset="0"/>
                <a:cs typeface="Lucida Sans Unicode" pitchFamily="34" charset="0"/>
              </a:rPr>
              <a:t>LA RENAISSANCE </a:t>
            </a:r>
            <a:endParaRPr lang="fr-FR" altLang="fr-FR" sz="2500" dirty="0">
              <a:solidFill>
                <a:srgbClr val="FF0000"/>
              </a:solidFill>
              <a:latin typeface="Arial" pitchFamily="34" charset="0"/>
              <a:cs typeface="Lucida Sans Unicode" pitchFamily="34" charset="0"/>
            </a:endParaRPr>
          </a:p>
        </p:txBody>
      </p:sp>
      <p:pic>
        <p:nvPicPr>
          <p:cNvPr id="65546" name="Picture 10" descr="pub-girbaud-la-ce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8781" y="958255"/>
            <a:ext cx="6203951"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8" name="Picture 12" descr="house ce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8162" y="958255"/>
            <a:ext cx="5945187"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4788171"/>
            <a:ext cx="4262188"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8781" y="958255"/>
            <a:ext cx="6074568" cy="382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198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animEffect transition="in" filter="fade">
                                      <p:cBhvr>
                                        <p:cTn id="11" dur="1000"/>
                                        <p:tgtEl>
                                          <p:spTgt spid="14340"/>
                                        </p:tgtEl>
                                      </p:cBhvr>
                                    </p:animEffect>
                                    <p:anim calcmode="lin" valueType="num">
                                      <p:cBhvr>
                                        <p:cTn id="12" dur="1000" fill="hold"/>
                                        <p:tgtEl>
                                          <p:spTgt spid="14340"/>
                                        </p:tgtEl>
                                        <p:attrNameLst>
                                          <p:attrName>ppt_x</p:attrName>
                                        </p:attrNameLst>
                                      </p:cBhvr>
                                      <p:tavLst>
                                        <p:tav tm="0">
                                          <p:val>
                                            <p:strVal val="#ppt_x"/>
                                          </p:val>
                                        </p:tav>
                                        <p:tav tm="100000">
                                          <p:val>
                                            <p:strVal val="#ppt_x"/>
                                          </p:val>
                                        </p:tav>
                                      </p:tavLst>
                                    </p:anim>
                                    <p:anim calcmode="lin" valueType="num">
                                      <p:cBhvr>
                                        <p:cTn id="13"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341"/>
                                        </p:tgtEl>
                                        <p:attrNameLst>
                                          <p:attrName>style.visibility</p:attrName>
                                        </p:attrNameLst>
                                      </p:cBhvr>
                                      <p:to>
                                        <p:strVal val="visible"/>
                                      </p:to>
                                    </p:set>
                                    <p:animEffect transition="in" filter="barn(inVertical)">
                                      <p:cBhvr>
                                        <p:cTn id="18" dur="500"/>
                                        <p:tgtEl>
                                          <p:spTgt spid="1434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5559"/>
                                        </p:tgtEl>
                                        <p:attrNameLst>
                                          <p:attrName>style.visibility</p:attrName>
                                        </p:attrNameLst>
                                      </p:cBhvr>
                                      <p:to>
                                        <p:strVal val="visible"/>
                                      </p:to>
                                    </p:set>
                                    <p:animEffect transition="in" filter="fade">
                                      <p:cBhvr>
                                        <p:cTn id="23" dur="1000"/>
                                        <p:tgtEl>
                                          <p:spTgt spid="65559"/>
                                        </p:tgtEl>
                                      </p:cBhvr>
                                    </p:animEffect>
                                    <p:anim calcmode="lin" valueType="num">
                                      <p:cBhvr>
                                        <p:cTn id="24" dur="1000" fill="hold"/>
                                        <p:tgtEl>
                                          <p:spTgt spid="65559"/>
                                        </p:tgtEl>
                                        <p:attrNameLst>
                                          <p:attrName>ppt_x</p:attrName>
                                        </p:attrNameLst>
                                      </p:cBhvr>
                                      <p:tavLst>
                                        <p:tav tm="0">
                                          <p:val>
                                            <p:strVal val="#ppt_x"/>
                                          </p:val>
                                        </p:tav>
                                        <p:tav tm="100000">
                                          <p:val>
                                            <p:strVal val="#ppt_x"/>
                                          </p:val>
                                        </p:tav>
                                      </p:tavLst>
                                    </p:anim>
                                    <p:anim calcmode="lin" valueType="num">
                                      <p:cBhvr>
                                        <p:cTn id="25" dur="1000" fill="hold"/>
                                        <p:tgtEl>
                                          <p:spTgt spid="6555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5544"/>
                                        </p:tgtEl>
                                        <p:attrNameLst>
                                          <p:attrName>style.visibility</p:attrName>
                                        </p:attrNameLst>
                                      </p:cBhvr>
                                      <p:to>
                                        <p:strVal val="visible"/>
                                      </p:to>
                                    </p:set>
                                    <p:anim calcmode="lin" valueType="num">
                                      <p:cBhvr>
                                        <p:cTn id="30" dur="500" fill="hold"/>
                                        <p:tgtEl>
                                          <p:spTgt spid="65544"/>
                                        </p:tgtEl>
                                        <p:attrNameLst>
                                          <p:attrName>ppt_w</p:attrName>
                                        </p:attrNameLst>
                                      </p:cBhvr>
                                      <p:tavLst>
                                        <p:tav tm="0">
                                          <p:val>
                                            <p:fltVal val="0"/>
                                          </p:val>
                                        </p:tav>
                                        <p:tav tm="100000">
                                          <p:val>
                                            <p:strVal val="#ppt_w"/>
                                          </p:val>
                                        </p:tav>
                                      </p:tavLst>
                                    </p:anim>
                                    <p:anim calcmode="lin" valueType="num">
                                      <p:cBhvr>
                                        <p:cTn id="31" dur="500" fill="hold"/>
                                        <p:tgtEl>
                                          <p:spTgt spid="65544"/>
                                        </p:tgtEl>
                                        <p:attrNameLst>
                                          <p:attrName>ppt_h</p:attrName>
                                        </p:attrNameLst>
                                      </p:cBhvr>
                                      <p:tavLst>
                                        <p:tav tm="0">
                                          <p:val>
                                            <p:fltVal val="0"/>
                                          </p:val>
                                        </p:tav>
                                        <p:tav tm="100000">
                                          <p:val>
                                            <p:strVal val="#ppt_h"/>
                                          </p:val>
                                        </p:tav>
                                      </p:tavLst>
                                    </p:anim>
                                    <p:animEffect transition="in" filter="fade">
                                      <p:cBhvr>
                                        <p:cTn id="32" dur="500"/>
                                        <p:tgtEl>
                                          <p:spTgt spid="6554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5546"/>
                                        </p:tgtEl>
                                        <p:attrNameLst>
                                          <p:attrName>style.visibility</p:attrName>
                                        </p:attrNameLst>
                                      </p:cBhvr>
                                      <p:to>
                                        <p:strVal val="visible"/>
                                      </p:to>
                                    </p:set>
                                    <p:animEffect transition="in" filter="barn(inVertical)">
                                      <p:cBhvr>
                                        <p:cTn id="37" dur="500"/>
                                        <p:tgtEl>
                                          <p:spTgt spid="6554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5548"/>
                                        </p:tgtEl>
                                        <p:attrNameLst>
                                          <p:attrName>style.visibility</p:attrName>
                                        </p:attrNameLst>
                                      </p:cBhvr>
                                      <p:to>
                                        <p:strVal val="visible"/>
                                      </p:to>
                                    </p:set>
                                    <p:animEffect transition="in" filter="fade">
                                      <p:cBhvr>
                                        <p:cTn id="42" dur="1000"/>
                                        <p:tgtEl>
                                          <p:spTgt spid="65548"/>
                                        </p:tgtEl>
                                      </p:cBhvr>
                                    </p:animEffect>
                                    <p:anim calcmode="lin" valueType="num">
                                      <p:cBhvr>
                                        <p:cTn id="43" dur="1000" fill="hold"/>
                                        <p:tgtEl>
                                          <p:spTgt spid="65548"/>
                                        </p:tgtEl>
                                        <p:attrNameLst>
                                          <p:attrName>ppt_x</p:attrName>
                                        </p:attrNameLst>
                                      </p:cBhvr>
                                      <p:tavLst>
                                        <p:tav tm="0">
                                          <p:val>
                                            <p:strVal val="#ppt_x"/>
                                          </p:val>
                                        </p:tav>
                                        <p:tav tm="100000">
                                          <p:val>
                                            <p:strVal val="#ppt_x"/>
                                          </p:val>
                                        </p:tav>
                                      </p:tavLst>
                                    </p:anim>
                                    <p:anim calcmode="lin" valueType="num">
                                      <p:cBhvr>
                                        <p:cTn id="44" dur="1000" fill="hold"/>
                                        <p:tgtEl>
                                          <p:spTgt spid="6554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additive="base">
                                        <p:cTn id="49" dur="500" fill="hold"/>
                                        <p:tgtEl>
                                          <p:spTgt spid="1026"/>
                                        </p:tgtEl>
                                        <p:attrNameLst>
                                          <p:attrName>ppt_x</p:attrName>
                                        </p:attrNameLst>
                                      </p:cBhvr>
                                      <p:tavLst>
                                        <p:tav tm="0">
                                          <p:val>
                                            <p:strVal val="#ppt_x"/>
                                          </p:val>
                                        </p:tav>
                                        <p:tav tm="100000">
                                          <p:val>
                                            <p:strVal val="#ppt_x"/>
                                          </p:val>
                                        </p:tav>
                                      </p:tavLst>
                                    </p:anim>
                                    <p:anim calcmode="lin" valueType="num">
                                      <p:cBhvr additive="base">
                                        <p:cTn id="5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217445"/>
          </a:xfrm>
        </p:spPr>
        <p:txBody>
          <a:bodyPr>
            <a:normAutofit/>
          </a:bodyPr>
          <a:lstStyle/>
          <a:p>
            <a:pPr marL="0" lvl="0" indent="0">
              <a:spcBef>
                <a:spcPts val="0"/>
              </a:spcBef>
              <a:buNone/>
            </a:pPr>
            <a:r>
              <a:rPr lang="fr-FR" sz="2200" dirty="0" smtClean="0">
                <a:latin typeface="Arial" panose="020B0604020202020204" pitchFamily="34" charset="0"/>
                <a:cs typeface="Arial" panose="020B0604020202020204" pitchFamily="34" charset="0"/>
              </a:rPr>
              <a:t>Le principe est celui </a:t>
            </a:r>
            <a:r>
              <a:rPr lang="fr-FR" sz="2200" b="1" dirty="0" smtClean="0">
                <a:latin typeface="Arial" panose="020B0604020202020204" pitchFamily="34" charset="0"/>
                <a:cs typeface="Arial" panose="020B0604020202020204" pitchFamily="34" charset="0"/>
              </a:rPr>
              <a:t>double </a:t>
            </a:r>
            <a:r>
              <a:rPr lang="fr-FR" sz="2200" b="1" dirty="0">
                <a:latin typeface="Arial" panose="020B0604020202020204" pitchFamily="34" charset="0"/>
                <a:cs typeface="Arial" panose="020B0604020202020204" pitchFamily="34" charset="0"/>
              </a:rPr>
              <a:t>encodage </a:t>
            </a:r>
            <a:r>
              <a:rPr lang="fr-FR" sz="2200" dirty="0">
                <a:latin typeface="Arial" panose="020B0604020202020204" pitchFamily="34" charset="0"/>
                <a:cs typeface="Arial" panose="020B0604020202020204" pitchFamily="34" charset="0"/>
              </a:rPr>
              <a:t>(Allan </a:t>
            </a:r>
            <a:r>
              <a:rPr lang="fr-FR" sz="2200" dirty="0" err="1">
                <a:latin typeface="Arial" panose="020B0604020202020204" pitchFamily="34" charset="0"/>
                <a:cs typeface="Arial" panose="020B0604020202020204" pitchFamily="34" charset="0"/>
              </a:rPr>
              <a:t>Pavio</a:t>
            </a:r>
            <a:r>
              <a:rPr lang="fr-FR" sz="2200" dirty="0" smtClean="0">
                <a:latin typeface="Arial" panose="020B0604020202020204" pitchFamily="34" charset="0"/>
                <a:cs typeface="Arial" panose="020B0604020202020204" pitchFamily="34" charset="0"/>
              </a:rPr>
              <a:t>)</a:t>
            </a:r>
            <a:r>
              <a:rPr lang="fr-FR" sz="2200" dirty="0">
                <a:latin typeface="Arial" panose="020B0604020202020204" pitchFamily="34" charset="0"/>
                <a:cs typeface="Arial" panose="020B0604020202020204" pitchFamily="34" charset="0"/>
              </a:rPr>
              <a:t> </a:t>
            </a:r>
            <a:r>
              <a:rPr lang="fr-FR" sz="2200" dirty="0" smtClean="0">
                <a:latin typeface="Arial" panose="020B0604020202020204" pitchFamily="34" charset="0"/>
                <a:cs typeface="Arial" panose="020B0604020202020204" pitchFamily="34" charset="0"/>
              </a:rPr>
              <a:t>qui associe deux systèmes, </a:t>
            </a:r>
            <a:r>
              <a:rPr lang="fr-FR" sz="2200" dirty="0">
                <a:latin typeface="Arial" panose="020B0604020202020204" pitchFamily="34" charset="0"/>
                <a:cs typeface="Arial" panose="020B0604020202020204" pitchFamily="34" charset="0"/>
              </a:rPr>
              <a:t>verbal et imagé. Alors que les représentations verbales sont arbitraires, les représentations figuratives sont </a:t>
            </a:r>
            <a:r>
              <a:rPr lang="fr-FR" sz="2200" dirty="0" smtClean="0">
                <a:latin typeface="Arial" panose="020B0604020202020204" pitchFamily="34" charset="0"/>
                <a:cs typeface="Arial" panose="020B0604020202020204" pitchFamily="34" charset="0"/>
              </a:rPr>
              <a:t>analogiques. </a:t>
            </a:r>
          </a:p>
          <a:p>
            <a:pPr marL="0" lvl="0" indent="0">
              <a:spcBef>
                <a:spcPts val="0"/>
              </a:spcBef>
              <a:buNone/>
            </a:pPr>
            <a:endParaRPr lang="fr-FR" sz="2200" dirty="0" smtClean="0">
              <a:latin typeface="Arial" panose="020B0604020202020204" pitchFamily="34" charset="0"/>
              <a:cs typeface="Arial" panose="020B0604020202020204" pitchFamily="34" charset="0"/>
            </a:endParaRPr>
          </a:p>
          <a:p>
            <a:pPr marL="0" indent="0">
              <a:spcBef>
                <a:spcPts val="0"/>
              </a:spcBef>
              <a:buNone/>
            </a:pPr>
            <a:r>
              <a:rPr lang="fr-FR" sz="2200" dirty="0" smtClean="0">
                <a:latin typeface="Arial" panose="020B0604020202020204" pitchFamily="34" charset="0"/>
                <a:cs typeface="Arial" panose="020B0604020202020204" pitchFamily="34" charset="0"/>
              </a:rPr>
              <a:t>La </a:t>
            </a:r>
            <a:r>
              <a:rPr lang="fr-FR" sz="2200" dirty="0">
                <a:latin typeface="Arial" panose="020B0604020202020204" pitchFamily="34" charset="0"/>
                <a:cs typeface="Arial" panose="020B0604020202020204" pitchFamily="34" charset="0"/>
              </a:rPr>
              <a:t>mémorisation d’une série d’images d’objets (bateau, vache…) est plus efficace que celle de la liste des mêmes mots. Même si l’image est un peu plus longue à analyser, elle est plus efficace grâce au double codage. </a:t>
            </a:r>
            <a:endParaRPr lang="fr-FR" sz="2200" dirty="0" smtClean="0">
              <a:latin typeface="Arial" panose="020B0604020202020204" pitchFamily="34" charset="0"/>
              <a:cs typeface="Arial" panose="020B0604020202020204" pitchFamily="34" charset="0"/>
            </a:endParaRPr>
          </a:p>
          <a:p>
            <a:pPr marL="0" indent="0">
              <a:spcBef>
                <a:spcPts val="0"/>
              </a:spcBef>
              <a:buNone/>
            </a:pPr>
            <a:endParaRPr lang="fr-FR" sz="2200" dirty="0">
              <a:latin typeface="Arial" panose="020B0604020202020204" pitchFamily="34" charset="0"/>
              <a:cs typeface="Arial" panose="020B0604020202020204" pitchFamily="34" charset="0"/>
            </a:endParaRPr>
          </a:p>
          <a:p>
            <a:pPr marL="0" indent="0">
              <a:spcBef>
                <a:spcPts val="0"/>
              </a:spcBef>
              <a:buNone/>
            </a:pPr>
            <a:r>
              <a:rPr lang="fr-FR" sz="2200" dirty="0" smtClean="0">
                <a:latin typeface="Arial" panose="020B0604020202020204" pitchFamily="34" charset="0"/>
                <a:cs typeface="Arial" panose="020B0604020202020204" pitchFamily="34" charset="0"/>
              </a:rPr>
              <a:t>Cependant </a:t>
            </a:r>
            <a:r>
              <a:rPr lang="fr-FR" sz="2200" dirty="0">
                <a:latin typeface="Arial" panose="020B0604020202020204" pitchFamily="34" charset="0"/>
                <a:cs typeface="Arial" panose="020B0604020202020204" pitchFamily="34" charset="0"/>
              </a:rPr>
              <a:t>si la présentation est trop rapide on perd le bénéfice en raison du temps d’analyse.</a:t>
            </a:r>
          </a:p>
          <a:p>
            <a:endParaRPr lang="fr-FR" dirty="0"/>
          </a:p>
        </p:txBody>
      </p:sp>
    </p:spTree>
    <p:extLst>
      <p:ext uri="{BB962C8B-B14F-4D97-AF65-F5344CB8AC3E}">
        <p14:creationId xmlns:p14="http://schemas.microsoft.com/office/powerpoint/2010/main" val="1295785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332656"/>
            <a:ext cx="8496944" cy="6264696"/>
          </a:xfrm>
        </p:spPr>
        <p:txBody>
          <a:bodyPr>
            <a:normAutofit lnSpcReduction="10000"/>
          </a:bodyPr>
          <a:lstStyle/>
          <a:p>
            <a:pPr marL="0" indent="0">
              <a:buFontTx/>
              <a:buNone/>
            </a:pPr>
            <a:r>
              <a:rPr lang="fr-FR" altLang="fr-FR" sz="2200" dirty="0" smtClean="0">
                <a:latin typeface="Arial (Corps)"/>
              </a:rPr>
              <a:t>Ces trois diaporamas correspondent à des approches complémentaires et à des temps d’apprentissage différents. </a:t>
            </a:r>
          </a:p>
          <a:p>
            <a:pPr marL="0" indent="0">
              <a:buFontTx/>
              <a:buNone/>
            </a:pPr>
            <a:endParaRPr lang="fr-FR" altLang="fr-FR" sz="900" dirty="0" smtClean="0">
              <a:latin typeface="Arial (Corps)"/>
            </a:endParaRPr>
          </a:p>
          <a:p>
            <a:pPr>
              <a:buFontTx/>
              <a:buChar char="-"/>
            </a:pPr>
            <a:r>
              <a:rPr lang="fr-FR" altLang="fr-FR" sz="2200" b="1" dirty="0" smtClean="0">
                <a:latin typeface="Arial (Corps)"/>
              </a:rPr>
              <a:t>1er exemple de diaporama : repères classiques.</a:t>
            </a:r>
            <a:r>
              <a:rPr lang="fr-FR" altLang="fr-FR" sz="2200" dirty="0" smtClean="0">
                <a:ln>
                  <a:solidFill>
                    <a:schemeClr val="bg1">
                      <a:lumMod val="65000"/>
                    </a:schemeClr>
                  </a:solidFill>
                </a:ln>
                <a:solidFill>
                  <a:schemeClr val="bg1">
                    <a:lumMod val="65000"/>
                  </a:schemeClr>
                </a:solidFill>
                <a:latin typeface="Arial (Corps)"/>
              </a:rPr>
              <a:t> </a:t>
            </a:r>
            <a:r>
              <a:rPr lang="fr-FR" altLang="fr-FR" sz="2200" dirty="0" smtClean="0">
                <a:latin typeface="Arial (Corps)"/>
              </a:rPr>
              <a:t>Recherche </a:t>
            </a:r>
            <a:r>
              <a:rPr lang="fr-FR" altLang="fr-FR" sz="2200" dirty="0">
                <a:latin typeface="Arial (Corps)"/>
              </a:rPr>
              <a:t>d’illustrations représentatives du repère qui permettent de </a:t>
            </a:r>
            <a:r>
              <a:rPr lang="fr-FR" altLang="fr-FR" sz="2200" dirty="0" smtClean="0">
                <a:latin typeface="Arial (Corps)"/>
              </a:rPr>
              <a:t>l’expliquer et de le contextualiser. Ce diaporama s’inscrit dans le temps de la leçon et des apprentissages. </a:t>
            </a:r>
          </a:p>
          <a:p>
            <a:pPr marL="0" indent="0">
              <a:buNone/>
            </a:pPr>
            <a:endParaRPr lang="fr-FR" altLang="fr-FR" sz="800" dirty="0">
              <a:latin typeface="Arial (Corps)"/>
            </a:endParaRPr>
          </a:p>
          <a:p>
            <a:pPr>
              <a:buFontTx/>
              <a:buChar char="-"/>
            </a:pPr>
            <a:r>
              <a:rPr lang="fr-FR" altLang="fr-FR" sz="2200" b="1" dirty="0" smtClean="0">
                <a:latin typeface="Arial (Corps)"/>
              </a:rPr>
              <a:t>2</a:t>
            </a:r>
            <a:r>
              <a:rPr lang="fr-FR" altLang="fr-FR" sz="2200" b="1" baseline="30000" dirty="0" smtClean="0">
                <a:latin typeface="Arial (Corps)"/>
              </a:rPr>
              <a:t>ème</a:t>
            </a:r>
            <a:r>
              <a:rPr lang="fr-FR" altLang="fr-FR" sz="2200" b="1" dirty="0" smtClean="0">
                <a:latin typeface="Arial (Corps)"/>
              </a:rPr>
              <a:t> </a:t>
            </a:r>
            <a:r>
              <a:rPr lang="fr-FR" altLang="fr-FR" sz="2200" b="1" dirty="0">
                <a:latin typeface="Arial (Corps)"/>
              </a:rPr>
              <a:t>exemple de diaporama : repères et moyens mnémotechniques. </a:t>
            </a:r>
            <a:r>
              <a:rPr lang="fr-FR" altLang="fr-FR" sz="2200" dirty="0">
                <a:latin typeface="Arial (Corps)"/>
              </a:rPr>
              <a:t>Recherche en classe de moyens mnémotechniques qui utilisent les référents culturels des </a:t>
            </a:r>
            <a:r>
              <a:rPr lang="fr-FR" altLang="fr-FR" sz="2200" dirty="0" smtClean="0">
                <a:latin typeface="Arial (Corps)"/>
              </a:rPr>
              <a:t>élèves. </a:t>
            </a:r>
            <a:r>
              <a:rPr lang="fr-FR" altLang="fr-FR" sz="2200" dirty="0">
                <a:latin typeface="Arial (Corps)"/>
              </a:rPr>
              <a:t>Ce diaporama s’inscrit dans une phase de mémorisation qui succède à l’apprentissage. </a:t>
            </a:r>
            <a:endParaRPr lang="fr-FR" altLang="fr-FR" sz="2200" dirty="0" smtClean="0">
              <a:latin typeface="Arial (Corps)"/>
            </a:endParaRPr>
          </a:p>
          <a:p>
            <a:pPr marL="0" indent="0">
              <a:buNone/>
            </a:pPr>
            <a:endParaRPr lang="fr-FR" altLang="fr-FR" sz="900" dirty="0">
              <a:latin typeface="Arial (Corps)"/>
            </a:endParaRPr>
          </a:p>
          <a:p>
            <a:pPr>
              <a:buFontTx/>
              <a:buChar char="-"/>
            </a:pPr>
            <a:r>
              <a:rPr lang="fr-FR" altLang="fr-FR" sz="2200" b="1" dirty="0">
                <a:latin typeface="Arial (Corps)"/>
              </a:rPr>
              <a:t>3</a:t>
            </a:r>
            <a:r>
              <a:rPr lang="fr-FR" altLang="fr-FR" sz="2200" b="1" baseline="30000" dirty="0" smtClean="0">
                <a:latin typeface="Arial (Corps)"/>
              </a:rPr>
              <a:t>ème</a:t>
            </a:r>
            <a:r>
              <a:rPr lang="fr-FR" altLang="fr-FR" sz="2200" b="1" dirty="0" smtClean="0">
                <a:latin typeface="Arial (Corps)"/>
              </a:rPr>
              <a:t> </a:t>
            </a:r>
            <a:r>
              <a:rPr lang="fr-FR" altLang="fr-FR" sz="2200" b="1" dirty="0">
                <a:latin typeface="Arial (Corps)"/>
              </a:rPr>
              <a:t>exemple de diaporama : repères et héritages. </a:t>
            </a:r>
            <a:r>
              <a:rPr lang="fr-FR" altLang="fr-FR" sz="2200" dirty="0" smtClean="0">
                <a:latin typeface="Arial (Corps)"/>
              </a:rPr>
              <a:t>Recherche </a:t>
            </a:r>
            <a:r>
              <a:rPr lang="fr-FR" altLang="fr-FR" sz="2200" dirty="0">
                <a:latin typeface="Arial (Corps)"/>
              </a:rPr>
              <a:t>de références actuelles qui permettent de comprendre le repère et de montrer son importance sur le temps long. Il s’agit de mener avec les élèves une  démarche d’investigation  qui permet de travailler la lecture et le décodage des images. </a:t>
            </a:r>
            <a:r>
              <a:rPr lang="fr-FR" altLang="fr-FR" sz="2200" dirty="0" smtClean="0">
                <a:latin typeface="Arial (Corps)"/>
              </a:rPr>
              <a:t>Ce diaporama intervient après la phase d’apprentissage. Il nécessite une certaine maîtrise des repères. </a:t>
            </a:r>
          </a:p>
        </p:txBody>
      </p:sp>
    </p:spTree>
    <p:extLst>
      <p:ext uri="{BB962C8B-B14F-4D97-AF65-F5344CB8AC3E}">
        <p14:creationId xmlns:p14="http://schemas.microsoft.com/office/powerpoint/2010/main" val="394495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37695" y="1225208"/>
            <a:ext cx="8229600" cy="4896544"/>
          </a:xfrm>
        </p:spPr>
        <p:txBody>
          <a:bodyPr>
            <a:noAutofit/>
          </a:bodyPr>
          <a:lstStyle/>
          <a:p>
            <a:pPr marL="0" indent="0">
              <a:buFontTx/>
              <a:buNone/>
            </a:pPr>
            <a:r>
              <a:rPr lang="fr-FR" altLang="fr-FR" sz="2200" dirty="0" smtClean="0">
                <a:latin typeface="Arial (Corps)"/>
                <a:cs typeface="Arial" panose="020B0604020202020204" pitchFamily="34" charset="0"/>
              </a:rPr>
              <a:t>Au fil du programme, les élèves de 6</a:t>
            </a:r>
            <a:r>
              <a:rPr lang="fr-FR" altLang="fr-FR" sz="2200" baseline="30000" dirty="0" smtClean="0">
                <a:latin typeface="Arial (Corps)"/>
                <a:cs typeface="Arial" panose="020B0604020202020204" pitchFamily="34" charset="0"/>
              </a:rPr>
              <a:t>ème</a:t>
            </a:r>
            <a:r>
              <a:rPr lang="fr-FR" altLang="fr-FR" sz="2200" dirty="0" smtClean="0">
                <a:latin typeface="Arial (Corps)"/>
                <a:cs typeface="Arial" panose="020B0604020202020204" pitchFamily="34" charset="0"/>
              </a:rPr>
              <a:t>, 5</a:t>
            </a:r>
            <a:r>
              <a:rPr lang="fr-FR" altLang="fr-FR" sz="2200" baseline="30000" dirty="0" smtClean="0">
                <a:latin typeface="Arial (Corps)"/>
                <a:cs typeface="Arial" panose="020B0604020202020204" pitchFamily="34" charset="0"/>
              </a:rPr>
              <a:t>ème</a:t>
            </a:r>
            <a:r>
              <a:rPr lang="fr-FR" altLang="fr-FR" sz="2200" dirty="0" smtClean="0">
                <a:latin typeface="Arial (Corps)"/>
                <a:cs typeface="Arial" panose="020B0604020202020204" pitchFamily="34" charset="0"/>
              </a:rPr>
              <a:t> et 4</a:t>
            </a:r>
            <a:r>
              <a:rPr lang="fr-FR" altLang="fr-FR" sz="2200" baseline="30000" dirty="0" smtClean="0">
                <a:latin typeface="Arial (Corps)"/>
                <a:cs typeface="Arial" panose="020B0604020202020204" pitchFamily="34" charset="0"/>
              </a:rPr>
              <a:t>ème</a:t>
            </a:r>
            <a:r>
              <a:rPr lang="fr-FR" altLang="fr-FR" sz="2200" dirty="0" smtClean="0">
                <a:latin typeface="Arial (Corps)"/>
                <a:cs typeface="Arial" panose="020B0604020202020204" pitchFamily="34" charset="0"/>
              </a:rPr>
              <a:t> construisent des fiches-repère en choisissant dans leur manuel une illustration représentative de chaque nouveau repère étudié. Une fiche comportant le repère, sa date et l’illustration est alors construite (au format A4) et affichée. Chaque nouvel affichage est l’occasion de réviser le repère dans les classes supérieures. </a:t>
            </a:r>
          </a:p>
          <a:p>
            <a:pPr marL="0" indent="0">
              <a:buFontTx/>
              <a:buNone/>
            </a:pPr>
            <a:endParaRPr lang="fr-FR" altLang="fr-FR" sz="800" dirty="0">
              <a:latin typeface="Arial (Corps)"/>
              <a:cs typeface="Arial" panose="020B0604020202020204" pitchFamily="34" charset="0"/>
            </a:endParaRPr>
          </a:p>
          <a:p>
            <a:pPr marL="0" indent="0">
              <a:spcBef>
                <a:spcPts val="0"/>
              </a:spcBef>
              <a:buFontTx/>
              <a:buNone/>
            </a:pPr>
            <a:r>
              <a:rPr lang="fr-FR" altLang="fr-FR" sz="2200" dirty="0" smtClean="0">
                <a:latin typeface="Arial (Corps)"/>
                <a:cs typeface="Arial" panose="020B0604020202020204" pitchFamily="34" charset="0"/>
              </a:rPr>
              <a:t>La </a:t>
            </a:r>
            <a:r>
              <a:rPr lang="fr-FR" altLang="fr-FR" sz="2200" dirty="0">
                <a:latin typeface="Arial (Corps)"/>
                <a:cs typeface="Arial" panose="020B0604020202020204" pitchFamily="34" charset="0"/>
              </a:rPr>
              <a:t>couleur de l’arrière-plan invite à </a:t>
            </a:r>
            <a:r>
              <a:rPr lang="fr-FR" altLang="fr-FR" sz="2200" dirty="0" smtClean="0">
                <a:latin typeface="Arial (Corps)"/>
                <a:cs typeface="Arial" panose="020B0604020202020204" pitchFamily="34" charset="0"/>
              </a:rPr>
              <a:t>une perception des  temporalités : blanc </a:t>
            </a:r>
            <a:r>
              <a:rPr lang="fr-FR" altLang="fr-FR" sz="2200" dirty="0">
                <a:latin typeface="Arial (Corps)"/>
                <a:cs typeface="Arial" panose="020B0604020202020204" pitchFamily="34" charset="0"/>
              </a:rPr>
              <a:t>pour les </a:t>
            </a:r>
            <a:r>
              <a:rPr lang="fr-FR" altLang="fr-FR" sz="2200" dirty="0" smtClean="0">
                <a:latin typeface="Arial (Corps)"/>
                <a:cs typeface="Arial" panose="020B0604020202020204" pitchFamily="34" charset="0"/>
              </a:rPr>
              <a:t>millénaires</a:t>
            </a:r>
            <a:r>
              <a:rPr lang="fr-FR" altLang="fr-FR" sz="2200" dirty="0">
                <a:latin typeface="Arial (Corps)"/>
                <a:cs typeface="Arial" panose="020B0604020202020204" pitchFamily="34" charset="0"/>
              </a:rPr>
              <a:t> </a:t>
            </a:r>
            <a:r>
              <a:rPr lang="fr-FR" altLang="fr-FR" sz="2200" dirty="0" smtClean="0">
                <a:latin typeface="Arial (Corps)"/>
                <a:cs typeface="Arial" panose="020B0604020202020204" pitchFamily="34" charset="0"/>
              </a:rPr>
              <a:t>; jaune </a:t>
            </a:r>
            <a:r>
              <a:rPr lang="fr-FR" altLang="fr-FR" sz="2200" dirty="0">
                <a:latin typeface="Arial (Corps)"/>
                <a:cs typeface="Arial" panose="020B0604020202020204" pitchFamily="34" charset="0"/>
              </a:rPr>
              <a:t>clair pour les </a:t>
            </a:r>
            <a:r>
              <a:rPr lang="fr-FR" altLang="fr-FR" sz="2200" dirty="0" smtClean="0">
                <a:latin typeface="Arial (Corps)"/>
                <a:cs typeface="Arial" panose="020B0604020202020204" pitchFamily="34" charset="0"/>
              </a:rPr>
              <a:t>siècles</a:t>
            </a:r>
            <a:r>
              <a:rPr lang="fr-FR" altLang="fr-FR" sz="2200" dirty="0">
                <a:latin typeface="Arial (Corps)"/>
                <a:cs typeface="Arial" panose="020B0604020202020204" pitchFamily="34" charset="0"/>
              </a:rPr>
              <a:t> </a:t>
            </a:r>
            <a:r>
              <a:rPr lang="fr-FR" altLang="fr-FR" sz="2200" dirty="0" smtClean="0">
                <a:latin typeface="Arial (Corps)"/>
                <a:cs typeface="Arial" panose="020B0604020202020204" pitchFamily="34" charset="0"/>
              </a:rPr>
              <a:t>; orange </a:t>
            </a:r>
            <a:r>
              <a:rPr lang="fr-FR" altLang="fr-FR" sz="2200" dirty="0">
                <a:latin typeface="Arial (Corps)"/>
                <a:cs typeface="Arial" panose="020B0604020202020204" pitchFamily="34" charset="0"/>
              </a:rPr>
              <a:t>pour </a:t>
            </a:r>
            <a:r>
              <a:rPr lang="fr-FR" altLang="fr-FR" sz="2200" dirty="0" smtClean="0">
                <a:latin typeface="Arial (Corps)"/>
                <a:cs typeface="Arial" panose="020B0604020202020204" pitchFamily="34" charset="0"/>
              </a:rPr>
              <a:t>les périodes </a:t>
            </a:r>
            <a:r>
              <a:rPr lang="fr-FR" altLang="fr-FR" sz="2200" dirty="0">
                <a:latin typeface="Arial (Corps)"/>
                <a:cs typeface="Arial" panose="020B0604020202020204" pitchFamily="34" charset="0"/>
              </a:rPr>
              <a:t>de quelques années ou </a:t>
            </a:r>
            <a:r>
              <a:rPr lang="fr-FR" altLang="fr-FR" sz="2200" dirty="0" smtClean="0">
                <a:latin typeface="Arial (Corps)"/>
                <a:cs typeface="Arial" panose="020B0604020202020204" pitchFamily="34" charset="0"/>
              </a:rPr>
              <a:t>décennies ; rouge </a:t>
            </a:r>
            <a:r>
              <a:rPr lang="fr-FR" altLang="fr-FR" sz="2200" dirty="0">
                <a:latin typeface="Arial (Corps)"/>
                <a:cs typeface="Arial" panose="020B0604020202020204" pitchFamily="34" charset="0"/>
              </a:rPr>
              <a:t>pour </a:t>
            </a:r>
            <a:r>
              <a:rPr lang="fr-FR" altLang="fr-FR" sz="2200" dirty="0" smtClean="0">
                <a:latin typeface="Arial (Corps)"/>
                <a:cs typeface="Arial" panose="020B0604020202020204" pitchFamily="34" charset="0"/>
              </a:rPr>
              <a:t>les évènements </a:t>
            </a:r>
            <a:r>
              <a:rPr lang="fr-FR" altLang="fr-FR" sz="2200" dirty="0">
                <a:latin typeface="Arial (Corps)"/>
                <a:cs typeface="Arial" panose="020B0604020202020204" pitchFamily="34" charset="0"/>
              </a:rPr>
              <a:t>précisément </a:t>
            </a:r>
            <a:r>
              <a:rPr lang="fr-FR" altLang="fr-FR" sz="2200" dirty="0" smtClean="0">
                <a:latin typeface="Arial (Corps)"/>
                <a:cs typeface="Arial" panose="020B0604020202020204" pitchFamily="34" charset="0"/>
              </a:rPr>
              <a:t>datés (ce qui peut inviter à s’interroger sur l’épaisseur temporelle de l’évènement).</a:t>
            </a:r>
            <a:endParaRPr lang="fr-FR" altLang="fr-FR" sz="2200" dirty="0">
              <a:latin typeface="Arial (Corps)"/>
              <a:cs typeface="Arial" panose="020B0604020202020204" pitchFamily="34" charset="0"/>
            </a:endParaRPr>
          </a:p>
          <a:p>
            <a:pPr marL="0" indent="0">
              <a:spcBef>
                <a:spcPts val="0"/>
              </a:spcBef>
              <a:buFontTx/>
              <a:buNone/>
            </a:pPr>
            <a:r>
              <a:rPr lang="fr-FR" altLang="fr-FR" sz="2200" dirty="0">
                <a:latin typeface="Arial (Corps)"/>
                <a:cs typeface="Arial" panose="020B0604020202020204" pitchFamily="34" charset="0"/>
              </a:rPr>
              <a:t>D’autres </a:t>
            </a:r>
            <a:r>
              <a:rPr lang="fr-FR" altLang="fr-FR" sz="2200" dirty="0" smtClean="0">
                <a:latin typeface="Arial (Corps)"/>
                <a:cs typeface="Arial" panose="020B0604020202020204" pitchFamily="34" charset="0"/>
              </a:rPr>
              <a:t>codages-couleur </a:t>
            </a:r>
            <a:r>
              <a:rPr lang="fr-FR" altLang="fr-FR" sz="2200" dirty="0">
                <a:latin typeface="Arial (Corps)"/>
                <a:cs typeface="Arial" panose="020B0604020202020204" pitchFamily="34" charset="0"/>
              </a:rPr>
              <a:t>sont possibles : </a:t>
            </a:r>
            <a:r>
              <a:rPr lang="fr-FR" altLang="fr-FR" sz="2200" dirty="0" smtClean="0">
                <a:latin typeface="Arial (Corps)"/>
                <a:cs typeface="Arial" panose="020B0604020202020204" pitchFamily="34" charset="0"/>
              </a:rPr>
              <a:t>rupture </a:t>
            </a:r>
            <a:r>
              <a:rPr lang="fr-FR" altLang="fr-FR" sz="2200" dirty="0">
                <a:latin typeface="Arial (Corps)"/>
                <a:cs typeface="Arial" panose="020B0604020202020204" pitchFamily="34" charset="0"/>
              </a:rPr>
              <a:t>/ continuité – aires </a:t>
            </a:r>
            <a:r>
              <a:rPr lang="fr-FR" altLang="fr-FR" sz="2200" dirty="0" smtClean="0">
                <a:latin typeface="Arial (Corps)"/>
                <a:cs typeface="Arial" panose="020B0604020202020204" pitchFamily="34" charset="0"/>
              </a:rPr>
              <a:t>géographiques </a:t>
            </a:r>
            <a:r>
              <a:rPr lang="fr-FR" altLang="fr-FR" sz="2200" dirty="0">
                <a:latin typeface="Arial (Corps)"/>
                <a:cs typeface="Arial" panose="020B0604020202020204" pitchFamily="34" charset="0"/>
              </a:rPr>
              <a:t>concernées, France / Europe / monde</a:t>
            </a:r>
            <a:r>
              <a:rPr lang="fr-FR" altLang="fr-FR" sz="2200" dirty="0" smtClean="0">
                <a:latin typeface="Arial (Corps)"/>
                <a:cs typeface="Arial" panose="020B0604020202020204" pitchFamily="34" charset="0"/>
              </a:rPr>
              <a:t>.</a:t>
            </a:r>
          </a:p>
          <a:p>
            <a:pPr marL="0" indent="0">
              <a:spcBef>
                <a:spcPts val="0"/>
              </a:spcBef>
              <a:buFontTx/>
              <a:buNone/>
            </a:pPr>
            <a:endParaRPr lang="fr-FR" altLang="fr-FR" sz="800" dirty="0" smtClean="0">
              <a:latin typeface="Arial (Corps)"/>
              <a:cs typeface="Arial" panose="020B0604020202020204" pitchFamily="34" charset="0"/>
            </a:endParaRPr>
          </a:p>
          <a:p>
            <a:pPr marL="0" indent="0">
              <a:spcBef>
                <a:spcPts val="0"/>
              </a:spcBef>
              <a:buFontTx/>
              <a:buNone/>
            </a:pPr>
            <a:r>
              <a:rPr lang="fr-FR" altLang="fr-FR" sz="2200" dirty="0" smtClean="0">
                <a:latin typeface="Arial (Corps)"/>
                <a:cs typeface="Arial" panose="020B0604020202020204" pitchFamily="34" charset="0"/>
              </a:rPr>
              <a:t>Annexe : diaporama « repères classiques »</a:t>
            </a:r>
            <a:endParaRPr lang="fr-FR" altLang="fr-FR" sz="2200" dirty="0">
              <a:latin typeface="Arial (Corps)"/>
              <a:cs typeface="Arial" panose="020B0604020202020204" pitchFamily="34" charset="0"/>
            </a:endParaRPr>
          </a:p>
          <a:p>
            <a:pPr marL="0" indent="0">
              <a:buFontTx/>
              <a:buNone/>
            </a:pPr>
            <a:endParaRPr lang="fr-FR" altLang="fr-FR" sz="2200" dirty="0">
              <a:latin typeface="Arial (Corps)"/>
              <a:cs typeface="Arial" panose="020B0604020202020204" pitchFamily="34" charset="0"/>
            </a:endParaRPr>
          </a:p>
        </p:txBody>
      </p:sp>
      <p:sp>
        <p:nvSpPr>
          <p:cNvPr id="5" name="Rectangle 4"/>
          <p:cNvSpPr/>
          <p:nvPr/>
        </p:nvSpPr>
        <p:spPr>
          <a:xfrm>
            <a:off x="111215" y="332656"/>
            <a:ext cx="8882560" cy="892552"/>
          </a:xfrm>
          <a:prstGeom prst="rect">
            <a:avLst/>
          </a:prstGeom>
          <a:noFill/>
        </p:spPr>
        <p:txBody>
          <a:bodyPr wrap="none" lIns="91440" tIns="45720" rIns="91440" bIns="45720">
            <a:spAutoFit/>
          </a:bodyPr>
          <a:lstStyle/>
          <a:p>
            <a:pPr algn="ctr"/>
            <a:r>
              <a:rPr lang="fr-FR" sz="2600" b="1" dirty="0" smtClean="0">
                <a:ln w="12700">
                  <a:solidFill>
                    <a:schemeClr val="tx1"/>
                  </a:solidFill>
                  <a:prstDash val="solid"/>
                </a:ln>
                <a:solidFill>
                  <a:schemeClr val="bg1">
                    <a:lumMod val="65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1</a:t>
            </a:r>
            <a:r>
              <a:rPr lang="fr-FR" sz="2600" b="1" baseline="30000" dirty="0" smtClean="0">
                <a:ln w="12700">
                  <a:solidFill>
                    <a:schemeClr val="tx1"/>
                  </a:solidFill>
                  <a:prstDash val="solid"/>
                </a:ln>
                <a:solidFill>
                  <a:schemeClr val="bg1">
                    <a:lumMod val="65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er</a:t>
            </a:r>
            <a:r>
              <a:rPr lang="fr-FR" sz="2600" b="1" dirty="0" smtClean="0">
                <a:ln w="12700">
                  <a:solidFill>
                    <a:schemeClr val="tx1"/>
                  </a:solidFill>
                  <a:prstDash val="solid"/>
                </a:ln>
                <a:solidFill>
                  <a:schemeClr val="bg1">
                    <a:lumMod val="65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exemple de diaporama : repères classiques</a:t>
            </a:r>
            <a:br>
              <a:rPr lang="fr-FR" sz="2600" b="1" dirty="0" smtClean="0">
                <a:ln w="12700">
                  <a:solidFill>
                    <a:schemeClr val="tx1"/>
                  </a:solidFill>
                  <a:prstDash val="solid"/>
                </a:ln>
                <a:solidFill>
                  <a:schemeClr val="bg1">
                    <a:lumMod val="65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fr-FR" sz="2600" b="1" dirty="0" smtClean="0">
                <a:ln w="12700">
                  <a:solidFill>
                    <a:schemeClr val="tx1"/>
                  </a:solidFill>
                  <a:prstDash val="solid"/>
                </a:ln>
                <a:solidFill>
                  <a:schemeClr val="bg1">
                    <a:lumMod val="65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Explication – contextualisation</a:t>
            </a:r>
            <a:endParaRPr lang="fr-FR" sz="2600" b="1" dirty="0">
              <a:ln w="12700">
                <a:solidFill>
                  <a:schemeClr val="tx1"/>
                </a:solidFill>
                <a:prstDash val="solid"/>
              </a:ln>
              <a:solidFill>
                <a:schemeClr val="bg1">
                  <a:lumMod val="65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70774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374651" y="512678"/>
            <a:ext cx="8229600" cy="904875"/>
          </a:xfrm>
          <a:extLst/>
        </p:spPr>
        <p:txBody>
          <a:bodyPr>
            <a:normAutofit fontScale="90000"/>
          </a:bodyPr>
          <a:lstStyle/>
          <a:p>
            <a:pPr>
              <a:defRPr/>
            </a:pPr>
            <a:r>
              <a:rPr lang="fr-FR" altLang="fr-FR" b="1" dirty="0" smtClean="0">
                <a:ln w="12700">
                  <a:solidFill>
                    <a:schemeClr val="tx1"/>
                  </a:solidFill>
                  <a:prstDash val="solid"/>
                </a:ln>
                <a:solidFill>
                  <a:schemeClr val="bg1">
                    <a:lumMod val="7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IIIe millénaire av. J.-C.</a:t>
            </a: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r>
            <a:b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sp>
        <p:nvSpPr>
          <p:cNvPr id="4100" name="Text Box 6"/>
          <p:cNvSpPr txBox="1">
            <a:spLocks noChangeArrowheads="1"/>
          </p:cNvSpPr>
          <p:nvPr/>
        </p:nvSpPr>
        <p:spPr bwMode="auto">
          <a:xfrm>
            <a:off x="107225" y="5851140"/>
            <a:ext cx="89292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50000"/>
              </a:spcBef>
              <a:spcAft>
                <a:spcPct val="0"/>
              </a:spcAft>
              <a:buFontTx/>
              <a:buNone/>
              <a:defRPr/>
            </a:pPr>
            <a:r>
              <a:rPr lang="fr-FR" altLang="fr-FR" sz="4000" b="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rPr>
              <a:t>Les premières civilisations </a:t>
            </a:r>
          </a:p>
        </p:txBody>
      </p:sp>
      <p:grpSp>
        <p:nvGrpSpPr>
          <p:cNvPr id="5" name="Groupe 4"/>
          <p:cNvGrpSpPr>
            <a:grpSpLocks/>
          </p:cNvGrpSpPr>
          <p:nvPr/>
        </p:nvGrpSpPr>
        <p:grpSpPr bwMode="auto">
          <a:xfrm>
            <a:off x="1475657" y="1331413"/>
            <a:ext cx="5721737" cy="4923685"/>
            <a:chOff x="404813" y="1696335"/>
            <a:chExt cx="6173243" cy="7286787"/>
          </a:xfrm>
        </p:grpSpPr>
        <p:pic>
          <p:nvPicPr>
            <p:cNvPr id="3077" name="Picture 10" descr="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02" y="1874306"/>
              <a:ext cx="2736850" cy="25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ur_ziggu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714" y="1696335"/>
              <a:ext cx="3095624" cy="268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4" descr="pyramide_saqqar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02" y="5064440"/>
              <a:ext cx="2952750" cy="27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6" descr="sphinx-et-pyramide-de-gizeh-t69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0995" y="5054204"/>
              <a:ext cx="3167061" cy="27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7"/>
            <p:cNvSpPr txBox="1">
              <a:spLocks noChangeArrowheads="1"/>
            </p:cNvSpPr>
            <p:nvPr/>
          </p:nvSpPr>
          <p:spPr bwMode="auto">
            <a:xfrm>
              <a:off x="404813" y="7854727"/>
              <a:ext cx="3340529" cy="54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50000"/>
                </a:spcBef>
                <a:spcAft>
                  <a:spcPct val="0"/>
                </a:spcAft>
                <a:buFontTx/>
                <a:buNone/>
              </a:pPr>
              <a:r>
                <a:rPr lang="fr-FR" altLang="fr-FR" sz="1800" dirty="0">
                  <a:solidFill>
                    <a:srgbClr val="000000"/>
                  </a:solidFill>
                </a:rPr>
                <a:t>Pyramide de Saqqarah</a:t>
              </a:r>
            </a:p>
          </p:txBody>
        </p:sp>
        <p:sp>
          <p:nvSpPr>
            <p:cNvPr id="3082" name="Text Box 19"/>
            <p:cNvSpPr txBox="1">
              <a:spLocks noChangeArrowheads="1"/>
            </p:cNvSpPr>
            <p:nvPr/>
          </p:nvSpPr>
          <p:spPr bwMode="auto">
            <a:xfrm>
              <a:off x="3536678" y="7804535"/>
              <a:ext cx="2808832" cy="11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50000"/>
                </a:spcBef>
                <a:spcAft>
                  <a:spcPct val="0"/>
                </a:spcAft>
                <a:buFontTx/>
                <a:buNone/>
              </a:pPr>
              <a:r>
                <a:rPr lang="fr-FR" altLang="fr-FR" sz="1800" dirty="0">
                  <a:solidFill>
                    <a:srgbClr val="000000"/>
                  </a:solidFill>
                </a:rPr>
                <a:t>Pyramide de Gizeh</a:t>
              </a:r>
            </a:p>
            <a:p>
              <a:pPr eaLnBrk="1" fontAlgn="base" hangingPunct="1">
                <a:spcBef>
                  <a:spcPct val="50000"/>
                </a:spcBef>
                <a:spcAft>
                  <a:spcPct val="0"/>
                </a:spcAft>
                <a:buFontTx/>
                <a:buNone/>
              </a:pPr>
              <a:endParaRPr lang="fr-FR" altLang="fr-FR" sz="1800" dirty="0">
                <a:solidFill>
                  <a:srgbClr val="000000"/>
                </a:solidFill>
              </a:endParaRPr>
            </a:p>
          </p:txBody>
        </p:sp>
        <p:sp>
          <p:nvSpPr>
            <p:cNvPr id="3083" name="Text Box 20"/>
            <p:cNvSpPr txBox="1">
              <a:spLocks noChangeArrowheads="1"/>
            </p:cNvSpPr>
            <p:nvPr/>
          </p:nvSpPr>
          <p:spPr bwMode="auto">
            <a:xfrm>
              <a:off x="3541376" y="4401917"/>
              <a:ext cx="3024188" cy="54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50000"/>
                </a:spcBef>
                <a:spcAft>
                  <a:spcPct val="0"/>
                </a:spcAft>
                <a:buFontTx/>
                <a:buNone/>
              </a:pPr>
              <a:r>
                <a:rPr lang="fr-FR" altLang="fr-FR" sz="1800" dirty="0">
                  <a:solidFill>
                    <a:srgbClr val="000000"/>
                  </a:solidFill>
                </a:rPr>
                <a:t>Ziggourat d’Ur </a:t>
              </a:r>
            </a:p>
          </p:txBody>
        </p:sp>
        <p:sp>
          <p:nvSpPr>
            <p:cNvPr id="3084" name="Text Box 21"/>
            <p:cNvSpPr txBox="1">
              <a:spLocks noChangeArrowheads="1"/>
            </p:cNvSpPr>
            <p:nvPr/>
          </p:nvSpPr>
          <p:spPr bwMode="auto">
            <a:xfrm>
              <a:off x="423503" y="4384507"/>
              <a:ext cx="2952750" cy="54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50000"/>
                </a:spcBef>
                <a:spcAft>
                  <a:spcPct val="0"/>
                </a:spcAft>
                <a:buFontTx/>
                <a:buNone/>
              </a:pPr>
              <a:r>
                <a:rPr lang="fr-FR" altLang="fr-FR" sz="1800" dirty="0">
                  <a:solidFill>
                    <a:srgbClr val="000000"/>
                  </a:solidFill>
                </a:rPr>
                <a:t>Tablette cunéiforme</a:t>
              </a:r>
            </a:p>
          </p:txBody>
        </p:sp>
      </p:grpSp>
    </p:spTree>
    <p:extLst>
      <p:ext uri="{BB962C8B-B14F-4D97-AF65-F5344CB8AC3E}">
        <p14:creationId xmlns:p14="http://schemas.microsoft.com/office/powerpoint/2010/main" val="1315381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1000"/>
                                        <p:tgtEl>
                                          <p:spTgt spid="4100"/>
                                        </p:tgtEl>
                                      </p:cBhvr>
                                    </p:animEffect>
                                    <p:anim calcmode="lin" valueType="num">
                                      <p:cBhvr>
                                        <p:cTn id="19" dur="1000" fill="hold"/>
                                        <p:tgtEl>
                                          <p:spTgt spid="4100"/>
                                        </p:tgtEl>
                                        <p:attrNameLst>
                                          <p:attrName>ppt_x</p:attrName>
                                        </p:attrNameLst>
                                      </p:cBhvr>
                                      <p:tavLst>
                                        <p:tav tm="0">
                                          <p:val>
                                            <p:strVal val="#ppt_x"/>
                                          </p:val>
                                        </p:tav>
                                        <p:tav tm="100000">
                                          <p:val>
                                            <p:strVal val="#ppt_x"/>
                                          </p:val>
                                        </p:tav>
                                      </p:tavLst>
                                    </p:anim>
                                    <p:anim calcmode="lin" valueType="num">
                                      <p:cBhvr>
                                        <p:cTn id="20"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B7"/>
        </a:solidFill>
        <a:effectLst/>
      </p:bgPr>
    </p:bg>
    <p:spTree>
      <p:nvGrpSpPr>
        <p:cNvPr id="1" name=""/>
        <p:cNvGrpSpPr/>
        <p:nvPr/>
      </p:nvGrpSpPr>
      <p:grpSpPr>
        <a:xfrm>
          <a:off x="0" y="0"/>
          <a:ext cx="0" cy="0"/>
          <a:chOff x="0" y="0"/>
          <a:chExt cx="0" cy="0"/>
        </a:xfrm>
      </p:grpSpPr>
      <p:sp>
        <p:nvSpPr>
          <p:cNvPr id="10244" name="Text Box 8"/>
          <p:cNvSpPr txBox="1">
            <a:spLocks noChangeArrowheads="1"/>
          </p:cNvSpPr>
          <p:nvPr/>
        </p:nvSpPr>
        <p:spPr bwMode="auto">
          <a:xfrm>
            <a:off x="361373" y="5805264"/>
            <a:ext cx="78110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50000"/>
              </a:spcBef>
              <a:spcAft>
                <a:spcPct val="0"/>
              </a:spcAft>
              <a:buFontTx/>
              <a:buNone/>
              <a:defRPr/>
            </a:pPr>
            <a:r>
              <a:rPr lang="fr-FR" altLang="fr-FR" sz="5400" b="1" dirty="0" smtClean="0">
                <a:ln w="12700">
                  <a:solidFill>
                    <a:schemeClr val="tx1"/>
                  </a:solidFill>
                  <a:prstDash val="solid"/>
                </a:ln>
                <a:solidFill>
                  <a:schemeClr val="bg1">
                    <a:lumMod val="50000"/>
                  </a:schemeClr>
                </a:solidFill>
                <a:effectLst>
                  <a:outerShdw blurRad="41275" dist="20320" dir="1800000" algn="tl" rotWithShape="0">
                    <a:srgbClr val="000000">
                      <a:alpha val="40000"/>
                    </a:srgbClr>
                  </a:outerShdw>
                </a:effectLst>
              </a:rPr>
              <a:t>Périclès</a:t>
            </a:r>
          </a:p>
        </p:txBody>
      </p:sp>
      <p:grpSp>
        <p:nvGrpSpPr>
          <p:cNvPr id="4" name="Groupe 3"/>
          <p:cNvGrpSpPr>
            <a:grpSpLocks/>
          </p:cNvGrpSpPr>
          <p:nvPr/>
        </p:nvGrpSpPr>
        <p:grpSpPr bwMode="auto">
          <a:xfrm>
            <a:off x="3040331" y="1556793"/>
            <a:ext cx="2908028" cy="4225237"/>
            <a:chOff x="1341438" y="1619250"/>
            <a:chExt cx="4175125" cy="7171488"/>
          </a:xfrm>
        </p:grpSpPr>
        <p:pic>
          <p:nvPicPr>
            <p:cNvPr id="5125" name="Picture 10" descr="2009-03-23_111908_per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438" y="1619250"/>
              <a:ext cx="41751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1"/>
            <p:cNvSpPr txBox="1">
              <a:spLocks noChangeArrowheads="1"/>
            </p:cNvSpPr>
            <p:nvPr/>
          </p:nvSpPr>
          <p:spPr bwMode="auto">
            <a:xfrm>
              <a:off x="1341438" y="7380288"/>
              <a:ext cx="4175125" cy="14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50000"/>
                </a:spcBef>
                <a:spcAft>
                  <a:spcPct val="0"/>
                </a:spcAft>
                <a:buFontTx/>
                <a:buNone/>
              </a:pPr>
              <a:r>
                <a:rPr lang="fr-FR" altLang="fr-FR" sz="1600" dirty="0">
                  <a:solidFill>
                    <a:srgbClr val="000000"/>
                  </a:solidFill>
                </a:rPr>
                <a:t>Buste, copie de l'œuvre de Crésilas (-430), musée Pio-Clementino</a:t>
              </a:r>
            </a:p>
          </p:txBody>
        </p:sp>
      </p:grpSp>
      <p:sp>
        <p:nvSpPr>
          <p:cNvPr id="3" name="Rectangle 2"/>
          <p:cNvSpPr/>
          <p:nvPr/>
        </p:nvSpPr>
        <p:spPr>
          <a:xfrm>
            <a:off x="1632901" y="341098"/>
            <a:ext cx="5711948" cy="923330"/>
          </a:xfrm>
          <a:prstGeom prst="rect">
            <a:avLst/>
          </a:prstGeom>
          <a:noFill/>
        </p:spPr>
        <p:txBody>
          <a:bodyPr wrap="none">
            <a:spAutoFit/>
          </a:bodyPr>
          <a:lstStyle/>
          <a:p>
            <a:pPr algn="ctr" fontAlgn="base">
              <a:spcBef>
                <a:spcPct val="0"/>
              </a:spcBef>
              <a:spcAft>
                <a:spcPct val="0"/>
              </a:spcAft>
              <a:defRPr/>
            </a:pPr>
            <a:r>
              <a:rPr lang="fr-FR" altLang="fr-FR" sz="5400" b="1" dirty="0">
                <a:ln w="12700">
                  <a:solidFill>
                    <a:srgbClr val="000000">
                      <a:satMod val="155000"/>
                    </a:srgbClr>
                  </a:solidFill>
                  <a:prstDash val="solid"/>
                </a:ln>
                <a:solidFill>
                  <a:srgbClr val="777777">
                    <a:tint val="85000"/>
                    <a:satMod val="155000"/>
                  </a:srgbClr>
                </a:solidFill>
                <a:effectLst>
                  <a:outerShdw blurRad="41275" dist="20320" dir="1800000" algn="tl" rotWithShape="0">
                    <a:srgbClr val="000000">
                      <a:alpha val="40000"/>
                    </a:srgbClr>
                  </a:outerShdw>
                </a:effectLst>
              </a:rPr>
              <a:t>Ve siècle av. J.-C</a:t>
            </a:r>
            <a:endParaRPr lang="fr-FR" sz="5400" b="1" dirty="0">
              <a:ln w="12700">
                <a:solidFill>
                  <a:srgbClr val="000000">
                    <a:satMod val="155000"/>
                  </a:srgbClr>
                </a:solidFill>
                <a:prstDash val="solid"/>
              </a:ln>
              <a:solidFill>
                <a:srgbClr val="777777">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73998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10244"/>
                                        </p:tgtEl>
                                        <p:attrNameLst>
                                          <p:attrName>style.visibility</p:attrName>
                                        </p:attrNameLst>
                                      </p:cBhvr>
                                      <p:to>
                                        <p:strVal val="visible"/>
                                      </p:to>
                                    </p:set>
                                    <p:animEffect transition="in" filter="fade">
                                      <p:cBhvr>
                                        <p:cTn id="18" dur="1000"/>
                                        <p:tgtEl>
                                          <p:spTgt spid="10244"/>
                                        </p:tgtEl>
                                      </p:cBhvr>
                                    </p:animEffect>
                                    <p:anim calcmode="lin" valueType="num">
                                      <p:cBhvr>
                                        <p:cTn id="19" dur="1000" fill="hold"/>
                                        <p:tgtEl>
                                          <p:spTgt spid="10244"/>
                                        </p:tgtEl>
                                        <p:attrNameLst>
                                          <p:attrName>ppt_x</p:attrName>
                                        </p:attrNameLst>
                                      </p:cBhvr>
                                      <p:tavLst>
                                        <p:tav tm="0">
                                          <p:val>
                                            <p:strVal val="#ppt_x"/>
                                          </p:val>
                                        </p:tav>
                                        <p:tav tm="100000">
                                          <p:val>
                                            <p:strVal val="#ppt_x"/>
                                          </p:val>
                                        </p:tav>
                                      </p:tavLst>
                                    </p:anim>
                                    <p:anim calcmode="lin" valueType="num">
                                      <p:cBhvr>
                                        <p:cTn id="20"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4" name="Rectangle 3"/>
          <p:cNvSpPr/>
          <p:nvPr/>
        </p:nvSpPr>
        <p:spPr>
          <a:xfrm>
            <a:off x="169529" y="4752869"/>
            <a:ext cx="8736971" cy="1815882"/>
          </a:xfrm>
          <a:prstGeom prst="rect">
            <a:avLst/>
          </a:prstGeom>
          <a:noFill/>
        </p:spPr>
        <p:txBody>
          <a:bodyPr>
            <a:spAutoFit/>
          </a:bodyPr>
          <a:lstStyle/>
          <a:p>
            <a:pPr algn="ctr" fontAlgn="base">
              <a:spcBef>
                <a:spcPct val="0"/>
              </a:spcBef>
              <a:spcAft>
                <a:spcPct val="0"/>
              </a:spcAft>
              <a:defRPr/>
            </a:pPr>
            <a:r>
              <a:rPr lang="fr-FR" sz="2800" b="1" dirty="0">
                <a:ln w="12700">
                  <a:solidFill>
                    <a:srgbClr val="000000">
                      <a:satMod val="155000"/>
                    </a:srgbClr>
                  </a:solidFill>
                  <a:prstDash val="solid"/>
                </a:ln>
                <a:solidFill>
                  <a:srgbClr val="777777">
                    <a:tint val="85000"/>
                    <a:satMod val="155000"/>
                  </a:srgbClr>
                </a:solidFill>
                <a:effectLst>
                  <a:outerShdw blurRad="41275" dist="20320" dir="1800000" algn="tl" rotWithShape="0">
                    <a:srgbClr val="000000">
                      <a:alpha val="40000"/>
                    </a:srgbClr>
                  </a:outerShdw>
                </a:effectLst>
              </a:rPr>
              <a:t>La Révolution française : </a:t>
            </a:r>
          </a:p>
          <a:p>
            <a:pPr algn="ctr" fontAlgn="base">
              <a:spcBef>
                <a:spcPct val="0"/>
              </a:spcBef>
              <a:spcAft>
                <a:spcPct val="0"/>
              </a:spcAft>
              <a:defRPr/>
            </a:pPr>
            <a:r>
              <a:rPr lang="fr-FR" sz="2800" b="1" dirty="0">
                <a:ln w="12700">
                  <a:solidFill>
                    <a:srgbClr val="000000">
                      <a:satMod val="155000"/>
                    </a:srgbClr>
                  </a:solidFill>
                  <a:prstDash val="solid"/>
                </a:ln>
                <a:solidFill>
                  <a:srgbClr val="777777">
                    <a:tint val="85000"/>
                    <a:satMod val="155000"/>
                  </a:srgbClr>
                </a:solidFill>
                <a:effectLst>
                  <a:outerShdw blurRad="41275" dist="20320" dir="1800000" algn="tl" rotWithShape="0">
                    <a:srgbClr val="000000">
                      <a:alpha val="40000"/>
                    </a:srgbClr>
                  </a:outerShdw>
                </a:effectLst>
              </a:rPr>
              <a:t>14 juillet 1789 </a:t>
            </a:r>
            <a:r>
              <a:rPr lang="fr-FR" sz="2800" b="1" dirty="0" smtClean="0">
                <a:ln w="12700">
                  <a:solidFill>
                    <a:srgbClr val="000000">
                      <a:satMod val="155000"/>
                    </a:srgbClr>
                  </a:solidFill>
                  <a:prstDash val="solid"/>
                </a:ln>
                <a:solidFill>
                  <a:srgbClr val="777777">
                    <a:tint val="85000"/>
                    <a:satMod val="155000"/>
                  </a:srgbClr>
                </a:solidFill>
                <a:effectLst>
                  <a:outerShdw blurRad="41275" dist="20320" dir="1800000" algn="tl" rotWithShape="0">
                    <a:srgbClr val="000000">
                      <a:alpha val="40000"/>
                    </a:srgbClr>
                  </a:outerShdw>
                </a:effectLst>
              </a:rPr>
              <a:t>: </a:t>
            </a:r>
            <a:r>
              <a:rPr lang="fr-FR" sz="2800" b="1" dirty="0">
                <a:ln w="12700">
                  <a:solidFill>
                    <a:srgbClr val="000000">
                      <a:satMod val="155000"/>
                    </a:srgbClr>
                  </a:solidFill>
                  <a:prstDash val="solid"/>
                </a:ln>
                <a:solidFill>
                  <a:srgbClr val="777777">
                    <a:tint val="85000"/>
                    <a:satMod val="155000"/>
                  </a:srgbClr>
                </a:solidFill>
                <a:effectLst>
                  <a:outerShdw blurRad="41275" dist="20320" dir="1800000" algn="tl" rotWithShape="0">
                    <a:srgbClr val="000000">
                      <a:alpha val="40000"/>
                    </a:srgbClr>
                  </a:outerShdw>
                </a:effectLst>
              </a:rPr>
              <a:t>prise de la Bastille - août 1789 : Déclaration des droits de l'Homme et du citoyen - septembre 1792 : Proclamation de la République.</a:t>
            </a:r>
          </a:p>
        </p:txBody>
      </p:sp>
      <p:sp>
        <p:nvSpPr>
          <p:cNvPr id="6" name="Rectangle 5"/>
          <p:cNvSpPr/>
          <p:nvPr/>
        </p:nvSpPr>
        <p:spPr>
          <a:xfrm>
            <a:off x="2825368" y="404664"/>
            <a:ext cx="3493264" cy="923330"/>
          </a:xfrm>
          <a:prstGeom prst="rect">
            <a:avLst/>
          </a:prstGeom>
          <a:noFill/>
        </p:spPr>
        <p:txBody>
          <a:bodyPr wrap="none">
            <a:spAutoFit/>
          </a:bodyPr>
          <a:lstStyle/>
          <a:p>
            <a:pPr algn="ctr" fontAlgn="base">
              <a:spcBef>
                <a:spcPct val="0"/>
              </a:spcBef>
              <a:spcAft>
                <a:spcPct val="0"/>
              </a:spcAft>
              <a:defRPr/>
            </a:pPr>
            <a:r>
              <a:rPr lang="fr-FR" sz="5400" b="1" dirty="0">
                <a:ln w="12700">
                  <a:solidFill>
                    <a:srgbClr val="000000">
                      <a:satMod val="155000"/>
                    </a:srgbClr>
                  </a:solidFill>
                  <a:prstDash val="solid"/>
                </a:ln>
                <a:solidFill>
                  <a:srgbClr val="777777">
                    <a:tint val="85000"/>
                    <a:satMod val="155000"/>
                  </a:srgbClr>
                </a:solidFill>
                <a:effectLst>
                  <a:outerShdw blurRad="41275" dist="20320" dir="1800000" algn="tl" rotWithShape="0">
                    <a:srgbClr val="000000">
                      <a:alpha val="40000"/>
                    </a:srgbClr>
                  </a:outerShdw>
                </a:effectLst>
              </a:rPr>
              <a:t>1789-1799</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733" y="1772817"/>
            <a:ext cx="5996563" cy="2656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917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5" name="Rectangle 4"/>
          <p:cNvSpPr/>
          <p:nvPr/>
        </p:nvSpPr>
        <p:spPr>
          <a:xfrm>
            <a:off x="2295621" y="458670"/>
            <a:ext cx="4301177" cy="923330"/>
          </a:xfrm>
          <a:prstGeom prst="rect">
            <a:avLst/>
          </a:prstGeom>
          <a:noFill/>
        </p:spPr>
        <p:txBody>
          <a:bodyPr wrap="none">
            <a:spAutoFit/>
          </a:bodyPr>
          <a:lstStyle/>
          <a:p>
            <a:pPr algn="ctr" fontAlgn="base">
              <a:spcBef>
                <a:spcPct val="0"/>
              </a:spcBef>
              <a:spcAft>
                <a:spcPct val="0"/>
              </a:spcAft>
              <a:defRPr/>
            </a:pPr>
            <a:r>
              <a:rPr lang="fr-FR" sz="5400" b="1" dirty="0">
                <a:ln w="12700">
                  <a:solidFill>
                    <a:srgbClr val="000000">
                      <a:satMod val="155000"/>
                    </a:srgbClr>
                  </a:solidFill>
                  <a:prstDash val="solid"/>
                </a:ln>
                <a:solidFill>
                  <a:srgbClr val="777777">
                    <a:tint val="85000"/>
                    <a:satMod val="155000"/>
                  </a:srgbClr>
                </a:solidFill>
                <a:effectLst>
                  <a:outerShdw blurRad="41275" dist="20320" dir="1800000" algn="tl" rotWithShape="0">
                    <a:srgbClr val="000000">
                      <a:alpha val="40000"/>
                    </a:srgbClr>
                  </a:outerShdw>
                </a:effectLst>
              </a:rPr>
              <a:t>18 juin 1940 </a:t>
            </a:r>
          </a:p>
        </p:txBody>
      </p:sp>
      <p:sp>
        <p:nvSpPr>
          <p:cNvPr id="6" name="Rectangle 5"/>
          <p:cNvSpPr/>
          <p:nvPr/>
        </p:nvSpPr>
        <p:spPr>
          <a:xfrm>
            <a:off x="318852" y="4869160"/>
            <a:ext cx="8544949" cy="1754326"/>
          </a:xfrm>
          <a:prstGeom prst="rect">
            <a:avLst/>
          </a:prstGeom>
          <a:noFill/>
        </p:spPr>
        <p:txBody>
          <a:bodyPr>
            <a:spAutoFit/>
          </a:bodyPr>
          <a:lstStyle/>
          <a:p>
            <a:pPr algn="ctr" fontAlgn="base">
              <a:spcBef>
                <a:spcPct val="0"/>
              </a:spcBef>
              <a:spcAft>
                <a:spcPct val="0"/>
              </a:spcAft>
              <a:defRPr/>
            </a:pPr>
            <a:r>
              <a:rPr lang="fr-FR" sz="5400" b="1" dirty="0">
                <a:ln w="12700">
                  <a:solidFill>
                    <a:srgbClr val="000000">
                      <a:satMod val="155000"/>
                    </a:srgbClr>
                  </a:solidFill>
                  <a:prstDash val="solid"/>
                </a:ln>
                <a:solidFill>
                  <a:srgbClr val="777777">
                    <a:tint val="85000"/>
                    <a:satMod val="155000"/>
                  </a:srgbClr>
                </a:solidFill>
                <a:effectLst>
                  <a:outerShdw blurRad="41275" dist="20320" dir="1800000" algn="tl" rotWithShape="0">
                    <a:srgbClr val="000000">
                      <a:alpha val="40000"/>
                    </a:srgbClr>
                  </a:outerShdw>
                </a:effectLst>
              </a:rPr>
              <a:t>Appel du général </a:t>
            </a:r>
            <a:endParaRPr lang="fr-FR" sz="5400" b="1" dirty="0" smtClean="0">
              <a:ln w="12700">
                <a:solidFill>
                  <a:srgbClr val="000000">
                    <a:satMod val="155000"/>
                  </a:srgbClr>
                </a:solidFill>
                <a:prstDash val="solid"/>
              </a:ln>
              <a:solidFill>
                <a:srgbClr val="777777">
                  <a:tint val="85000"/>
                  <a:satMod val="155000"/>
                </a:srgbClr>
              </a:solidFill>
              <a:effectLst>
                <a:outerShdw blurRad="41275" dist="20320" dir="1800000" algn="tl" rotWithShape="0">
                  <a:srgbClr val="000000">
                    <a:alpha val="40000"/>
                  </a:srgbClr>
                </a:outerShdw>
              </a:effectLst>
            </a:endParaRPr>
          </a:p>
          <a:p>
            <a:pPr algn="ctr" fontAlgn="base">
              <a:spcBef>
                <a:spcPct val="0"/>
              </a:spcBef>
              <a:spcAft>
                <a:spcPct val="0"/>
              </a:spcAft>
              <a:defRPr/>
            </a:pPr>
            <a:r>
              <a:rPr lang="fr-FR" sz="5400" b="1" dirty="0" smtClean="0">
                <a:ln w="12700">
                  <a:solidFill>
                    <a:srgbClr val="000000">
                      <a:satMod val="155000"/>
                    </a:srgbClr>
                  </a:solidFill>
                  <a:prstDash val="solid"/>
                </a:ln>
                <a:solidFill>
                  <a:srgbClr val="777777">
                    <a:tint val="85000"/>
                    <a:satMod val="155000"/>
                  </a:srgbClr>
                </a:solidFill>
                <a:effectLst>
                  <a:outerShdw blurRad="41275" dist="20320" dir="1800000" algn="tl" rotWithShape="0">
                    <a:srgbClr val="000000">
                      <a:alpha val="40000"/>
                    </a:srgbClr>
                  </a:outerShdw>
                </a:effectLst>
              </a:rPr>
              <a:t>de </a:t>
            </a:r>
            <a:r>
              <a:rPr lang="fr-FR" sz="5400" b="1" dirty="0">
                <a:ln w="12700">
                  <a:solidFill>
                    <a:srgbClr val="000000">
                      <a:satMod val="155000"/>
                    </a:srgbClr>
                  </a:solidFill>
                  <a:prstDash val="solid"/>
                </a:ln>
                <a:solidFill>
                  <a:srgbClr val="777777">
                    <a:tint val="85000"/>
                    <a:satMod val="155000"/>
                  </a:srgbClr>
                </a:solidFill>
                <a:effectLst>
                  <a:outerShdw blurRad="41275" dist="20320" dir="1800000" algn="tl" rotWithShape="0">
                    <a:srgbClr val="000000">
                      <a:alpha val="40000"/>
                    </a:srgbClr>
                  </a:outerShdw>
                </a:effectLst>
              </a:rPr>
              <a:t>Gaulle </a:t>
            </a:r>
          </a:p>
        </p:txBody>
      </p:sp>
      <p:pic>
        <p:nvPicPr>
          <p:cNvPr id="74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092" y="1597433"/>
            <a:ext cx="3888432" cy="304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Discours_celebres.mpe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46209" y="2814835"/>
            <a:ext cx="609600" cy="609600"/>
          </a:xfrm>
          <a:prstGeom prst="rect">
            <a:avLst/>
          </a:prstGeom>
        </p:spPr>
      </p:pic>
    </p:spTree>
    <p:extLst>
      <p:ext uri="{BB962C8B-B14F-4D97-AF65-F5344CB8AC3E}">
        <p14:creationId xmlns:p14="http://schemas.microsoft.com/office/powerpoint/2010/main" val="3149479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31087" fill="hold"/>
                                        <p:tgtEl>
                                          <p:spTgt spid="3"/>
                                        </p:tgtEl>
                                      </p:cBhvr>
                                    </p:cmd>
                                  </p:childTnLst>
                                </p:cTn>
                              </p:par>
                            </p:childTnLst>
                          </p:cTn>
                        </p:par>
                      </p:childTnLst>
                    </p:cTn>
                  </p:par>
                </p:childTnLst>
              </p:cTn>
              <p:nextCondLst>
                <p:cond evt="onClick" delay="0">
                  <p:tgtEl>
                    <p:spTgt spid="3"/>
                  </p:tgtEl>
                </p:cond>
              </p:nextCondLst>
            </p:seq>
            <p:audio>
              <p:cMediaNode vol="80000">
                <p:cTn id="26"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863</Words>
  <Application>Microsoft Office PowerPoint</Application>
  <PresentationFormat>Affichage à l'écran (4:3)</PresentationFormat>
  <Paragraphs>117</Paragraphs>
  <Slides>22</Slides>
  <Notes>1</Notes>
  <HiddenSlides>0</HiddenSlides>
  <MMClips>1</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Présentation PowerPoint</vt:lpstr>
      <vt:lpstr>Présentation PowerPoint</vt:lpstr>
      <vt:lpstr>Présentation PowerPoint</vt:lpstr>
      <vt:lpstr>Présentation PowerPoint</vt:lpstr>
      <vt:lpstr>Présentation PowerPoint</vt:lpstr>
      <vt:lpstr>IIIe millénaire av. J.-C.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Corinne</dc:creator>
  <cp:lastModifiedBy>User</cp:lastModifiedBy>
  <cp:revision>4</cp:revision>
  <dcterms:created xsi:type="dcterms:W3CDTF">2014-08-03T18:04:25Z</dcterms:created>
  <dcterms:modified xsi:type="dcterms:W3CDTF">2016-02-28T12:51:06Z</dcterms:modified>
</cp:coreProperties>
</file>