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678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84992-5A12-4976-9884-49086B67DE4F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43CEC-5A93-469E-AB86-194651CECB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111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http://latogeetleglaive.blogspot.com/2012/07/de-quoi-cesar-est-il-le-nom.html : Auguste représenté en </a:t>
            </a:r>
            <a:r>
              <a:rPr lang="fr-FR" dirty="0" err="1" smtClean="0"/>
              <a:t>pontifex</a:t>
            </a:r>
            <a:r>
              <a:rPr lang="fr-FR" dirty="0" smtClean="0"/>
              <a:t> </a:t>
            </a:r>
            <a:r>
              <a:rPr lang="fr-FR" dirty="0" err="1" smtClean="0"/>
              <a:t>maximus</a:t>
            </a:r>
            <a:r>
              <a:rPr lang="fr-FR" dirty="0" smtClean="0"/>
              <a:t> - photo </a:t>
            </a:r>
            <a:r>
              <a:rPr lang="fr-FR" dirty="0" err="1" smtClean="0"/>
              <a:t>nick</a:t>
            </a:r>
            <a:r>
              <a:rPr lang="fr-FR" dirty="0" smtClean="0"/>
              <a:t> in </a:t>
            </a:r>
            <a:r>
              <a:rPr lang="fr-FR" dirty="0" err="1" smtClean="0"/>
              <a:t>exsilio</a:t>
            </a:r>
            <a:r>
              <a:rPr lang="fr-FR" dirty="0" smtClean="0"/>
              <a:t>)</a:t>
            </a:r>
          </a:p>
          <a:p>
            <a:r>
              <a:rPr lang="fr-FR" dirty="0" smtClean="0"/>
              <a:t>http://www.disons.fr/?p=26265 :</a:t>
            </a:r>
            <a:r>
              <a:rPr lang="fr-FR" baseline="0" dirty="0" smtClean="0"/>
              <a:t> Quand Périclès vantait la civilisation athénienne…(pas le buste : statue de paris)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4BAA7-DA7F-442C-B1C0-7FAE73D6B71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997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4BAA7-DA7F-442C-B1C0-7FAE73D6B71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826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4BAA7-DA7F-442C-B1C0-7FAE73D6B71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85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4BAA7-DA7F-442C-B1C0-7FAE73D6B71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519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4BAA7-DA7F-442C-B1C0-7FAE73D6B71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519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4BAA7-DA7F-442C-B1C0-7FAE73D6B71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9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0744-5CD2-4A95-B6DC-09C0E809B3C1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C824-79DE-407E-94D8-391AAFC9A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508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0744-5CD2-4A95-B6DC-09C0E809B3C1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C824-79DE-407E-94D8-391AAFC9A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446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0744-5CD2-4A95-B6DC-09C0E809B3C1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C824-79DE-407E-94D8-391AAFC9A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147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0744-5CD2-4A95-B6DC-09C0E809B3C1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C824-79DE-407E-94D8-391AAFC9A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56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0744-5CD2-4A95-B6DC-09C0E809B3C1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C824-79DE-407E-94D8-391AAFC9A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88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0744-5CD2-4A95-B6DC-09C0E809B3C1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C824-79DE-407E-94D8-391AAFC9A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99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0744-5CD2-4A95-B6DC-09C0E809B3C1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C824-79DE-407E-94D8-391AAFC9A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803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0744-5CD2-4A95-B6DC-09C0E809B3C1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C824-79DE-407E-94D8-391AAFC9A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85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0744-5CD2-4A95-B6DC-09C0E809B3C1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C824-79DE-407E-94D8-391AAFC9A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14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0744-5CD2-4A95-B6DC-09C0E809B3C1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C824-79DE-407E-94D8-391AAFC9A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204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0744-5CD2-4A95-B6DC-09C0E809B3C1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C824-79DE-407E-94D8-391AAFC9A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41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F0744-5CD2-4A95-B6DC-09C0E809B3C1}" type="datetimeFigureOut">
              <a:rPr lang="fr-FR" smtClean="0"/>
              <a:t>16/03/2017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9C824-79DE-407E-94D8-391AAFC9A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26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6.xml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2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75856" y="168164"/>
            <a:ext cx="5634372" cy="954107"/>
          </a:xfrm>
          <a:prstGeom prst="rect">
            <a:avLst/>
          </a:prstGeom>
          <a:solidFill>
            <a:schemeClr val="accent2">
              <a:lumMod val="50000"/>
              <a:alpha val="30000"/>
            </a:schemeClr>
          </a:solidFill>
          <a:ln w="12700">
            <a:solidFill>
              <a:schemeClr val="accent2">
                <a:lumMod val="20000"/>
                <a:lumOff val="8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6" name="Picture 2" descr="http://4.bp.blogspot.com/-xQ-AJbXB2xc/T-bEkpTU4RI/AAAAAAAAAyE/6Bgs4OUeV2s/s1600/augustenickinexsili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250" r="99813">
                        <a14:backgroundMark x1="48875" y1="13964" x2="86438" y2="11528"/>
                        <a14:backgroundMark x1="85250" y1="17619" x2="95563" y2="52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87" r="7258"/>
          <a:stretch/>
        </p:blipFill>
        <p:spPr bwMode="auto">
          <a:xfrm>
            <a:off x="1043608" y="272126"/>
            <a:ext cx="8100392" cy="661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84864" y="168163"/>
            <a:ext cx="5634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stellar" pitchFamily="18" charset="0"/>
              </a:rPr>
              <a:t>L</a:t>
            </a:r>
            <a:r>
              <a:rPr lang="fr-F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stellar" pitchFamily="18" charset="0"/>
              </a:rPr>
              <a:t>a citoyenneté dans le monde antique</a:t>
            </a:r>
            <a:endParaRPr lang="fr-F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Castellar" pitchFamily="18" charset="0"/>
            </a:endParaRPr>
          </a:p>
        </p:txBody>
      </p:sp>
      <p:pic>
        <p:nvPicPr>
          <p:cNvPr id="1028" name="Picture 4" descr="http://www.disons.fr/wp-content/uploads/2012/02/P%C3%A9ricl%C3%A8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7"/>
          <a:stretch/>
        </p:blipFill>
        <p:spPr bwMode="auto">
          <a:xfrm>
            <a:off x="-900608" y="1344532"/>
            <a:ext cx="8028992" cy="554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36512" y="6626193"/>
            <a:ext cx="9165659" cy="2616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Statue de Périclès (Jardin des Tuileries-Paris) /Auguste représenté en </a:t>
            </a:r>
            <a:r>
              <a:rPr lang="fr-FR" sz="11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pontifex</a:t>
            </a:r>
            <a:r>
              <a:rPr lang="fr-FR" sz="1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</a:t>
            </a:r>
            <a:r>
              <a:rPr lang="fr-FR" sz="11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maximus</a:t>
            </a:r>
            <a:r>
              <a:rPr lang="fr-FR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</a:t>
            </a:r>
            <a:r>
              <a:rPr lang="fr-FR" sz="1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(</a:t>
            </a:r>
            <a:r>
              <a:rPr lang="fr-FR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Musée National </a:t>
            </a:r>
            <a:r>
              <a:rPr lang="fr-FR" sz="1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Romain) </a:t>
            </a:r>
            <a:endParaRPr lang="fr-FR" sz="11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16200000">
            <a:off x="-3307845" y="3243950"/>
            <a:ext cx="6912000" cy="369332"/>
          </a:xfrm>
          <a:prstGeom prst="rect">
            <a:avLst/>
          </a:prstGeom>
          <a:solidFill>
            <a:srgbClr val="7A0000"/>
          </a:solidFill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1436688" algn="l"/>
              </a:tabLst>
            </a:pPr>
            <a:r>
              <a:rPr lang="fr-FR" b="1" cap="small" dirty="0" smtClean="0">
                <a:solidFill>
                  <a:schemeClr val="bg1"/>
                </a:solidFill>
                <a:latin typeface="Tw Cen MT" pitchFamily="34" charset="0"/>
              </a:rPr>
              <a:t>Formation Professionnalisation des enseignants</a:t>
            </a:r>
          </a:p>
        </p:txBody>
      </p:sp>
      <p:pic>
        <p:nvPicPr>
          <p:cNvPr id="9" name="Picture 2" descr="http://centenaire.org/sites/default/files/styles/full_16_9/public/atoms/images/logo_academie_guyane.png?itok=lxwIZ2LU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5" t="21593" r="31387" b="31856"/>
          <a:stretch/>
        </p:blipFill>
        <p:spPr bwMode="auto">
          <a:xfrm>
            <a:off x="7596985" y="5831980"/>
            <a:ext cx="1584176" cy="112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68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8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11663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tellar" panose="020A0402060406010301" pitchFamily="18" charset="0"/>
              </a:rPr>
              <a:t>Place </a:t>
            </a:r>
            <a:r>
              <a:rPr lang="fr-F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tellar" panose="020A0402060406010301" pitchFamily="18" charset="0"/>
              </a:rPr>
              <a:t>de la thématique dans les programmes</a:t>
            </a:r>
            <a:endParaRPr lang="fr-F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6012160" y="2232000"/>
            <a:ext cx="2736304" cy="3302116"/>
            <a:chOff x="623270" y="2215746"/>
            <a:chExt cx="2736304" cy="3302116"/>
          </a:xfrm>
        </p:grpSpPr>
        <p:sp>
          <p:nvSpPr>
            <p:cNvPr id="6" name="Rectangle 5">
              <a:hlinkClick r:id="rId3" action="ppaction://hlinksldjump"/>
            </p:cNvPr>
            <p:cNvSpPr/>
            <p:nvPr/>
          </p:nvSpPr>
          <p:spPr>
            <a:xfrm>
              <a:off x="623270" y="2215746"/>
              <a:ext cx="2736304" cy="3302116"/>
            </a:xfrm>
            <a:prstGeom prst="rect">
              <a:avLst/>
            </a:prstGeom>
            <a:blipFill dpi="0"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sunrise" dir="t"/>
            </a:scene3d>
            <a:sp3d extrusionH="82550">
              <a:bevelT w="114300" h="114300" prst="convex"/>
              <a:bevelB w="114300" h="114300"/>
              <a:extrusionClr>
                <a:schemeClr val="tx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Rectangle 2">
              <a:hlinkClick r:id="" action="ppaction://noaction"/>
            </p:cNvPr>
            <p:cNvSpPr/>
            <p:nvPr/>
          </p:nvSpPr>
          <p:spPr>
            <a:xfrm>
              <a:off x="755576" y="2354636"/>
              <a:ext cx="2520280" cy="30243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n w="10160">
                    <a:solidFill>
                      <a:schemeClr val="bg2">
                        <a:lumMod val="25000"/>
                      </a:schemeClr>
                    </a:solidFill>
                    <a:prstDash val="solid"/>
                  </a:ln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Castellar" panose="020A0402060406010301" pitchFamily="18" charset="0"/>
                </a:rPr>
                <a:t>En seconde </a:t>
              </a:r>
            </a:p>
            <a:p>
              <a:pPr algn="ctr"/>
              <a:endParaRPr lang="fr-FR" dirty="0" smtClean="0">
                <a:ln w="1016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stellar" panose="020A0402060406010301" pitchFamily="18" charset="0"/>
              </a:endParaRPr>
            </a:p>
            <a:p>
              <a:pPr algn="ctr"/>
              <a:r>
                <a:rPr lang="fr-FR" u="sng" dirty="0">
                  <a:ln w="10160">
                    <a:solidFill>
                      <a:schemeClr val="bg2">
                        <a:lumMod val="25000"/>
                      </a:schemeClr>
                    </a:solidFill>
                    <a:prstDash val="solid"/>
                  </a:ln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Castellar" panose="020A0402060406010301" pitchFamily="18" charset="0"/>
                </a:rPr>
                <a:t>2</a:t>
              </a:r>
              <a:r>
                <a:rPr lang="fr-FR" u="sng" dirty="0" smtClean="0">
                  <a:ln w="10160">
                    <a:solidFill>
                      <a:schemeClr val="bg2">
                        <a:lumMod val="25000"/>
                      </a:schemeClr>
                    </a:solidFill>
                    <a:prstDash val="solid"/>
                  </a:ln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Castellar" panose="020A0402060406010301" pitchFamily="18" charset="0"/>
                </a:rPr>
                <a:t> chapitres</a:t>
              </a:r>
            </a:p>
            <a:p>
              <a:pPr algn="ctr"/>
              <a:endParaRPr lang="fr-FR" b="1" dirty="0" smtClean="0">
                <a:latin typeface="Tw Cen MT" panose="020B0602020104020603" pitchFamily="34" charset="0"/>
              </a:endParaRPr>
            </a:p>
            <a:p>
              <a:pPr algn="ctr"/>
              <a:r>
                <a:rPr lang="fr-FR" sz="1600" b="1" dirty="0" smtClean="0">
                  <a:solidFill>
                    <a:schemeClr val="bg2">
                      <a:lumMod val="10000"/>
                    </a:schemeClr>
                  </a:solidFill>
                  <a:latin typeface="Tw Cen MT" panose="020B0602020104020603" pitchFamily="34" charset="0"/>
                </a:rPr>
                <a:t>1 sur citoyenneté et démocratie à Athènes</a:t>
              </a:r>
            </a:p>
            <a:p>
              <a:pPr algn="ctr"/>
              <a:endParaRPr lang="fr-FR" sz="1600" b="1" dirty="0" smtClean="0">
                <a:solidFill>
                  <a:schemeClr val="bg2">
                    <a:lumMod val="10000"/>
                  </a:schemeClr>
                </a:solidFill>
                <a:latin typeface="Tw Cen MT" panose="020B0602020104020603" pitchFamily="34" charset="0"/>
              </a:endParaRPr>
            </a:p>
            <a:p>
              <a:pPr algn="ctr"/>
              <a:r>
                <a:rPr lang="fr-FR" sz="1600" b="1" dirty="0" smtClean="0">
                  <a:solidFill>
                    <a:schemeClr val="bg2">
                      <a:lumMod val="10000"/>
                    </a:schemeClr>
                  </a:solidFill>
                  <a:latin typeface="Tw Cen MT" panose="020B0602020104020603" pitchFamily="34" charset="0"/>
                </a:rPr>
                <a:t>1 chapitre sur </a:t>
              </a:r>
            </a:p>
            <a:p>
              <a:pPr algn="ctr"/>
              <a:r>
                <a:rPr lang="fr-FR" sz="1600" b="1" dirty="0" smtClean="0">
                  <a:solidFill>
                    <a:schemeClr val="bg2">
                      <a:lumMod val="10000"/>
                    </a:schemeClr>
                  </a:solidFill>
                  <a:latin typeface="Tw Cen MT" panose="020B0602020104020603" pitchFamily="34" charset="0"/>
                </a:rPr>
                <a:t>citoyenneté et Empire à Rome</a:t>
              </a:r>
              <a:endParaRPr lang="fr-FR" sz="1600" b="1" dirty="0">
                <a:solidFill>
                  <a:schemeClr val="bg2">
                    <a:lumMod val="10000"/>
                  </a:schemeClr>
                </a:solidFill>
                <a:latin typeface="Tw Cen MT" panose="020B0602020104020603" pitchFamily="34" charset="0"/>
              </a:endParaRPr>
            </a:p>
            <a:p>
              <a:pPr algn="ctr"/>
              <a:endParaRPr lang="fr-FR" sz="1600" b="1" dirty="0" smtClean="0">
                <a:solidFill>
                  <a:schemeClr val="bg2">
                    <a:lumMod val="10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pic>
        <p:nvPicPr>
          <p:cNvPr id="2050" name="Picture 2" descr="http://upload.wikimedia.org/wikipedia/commons/thumb/4/40/Stele_warrior_BM_GR1905.10-23.1.jpg/320px-Stele_warrior_BM_GR1905.10-23.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616" b="97038" l="5625" r="98750">
                        <a14:foregroundMark x1="35313" y1="13117" x2="54688" y2="13117"/>
                        <a14:foregroundMark x1="42188" y1="20169" x2="38750" y2="25247"/>
                        <a14:foregroundMark x1="52188" y1="42595" x2="48750" y2="50212"/>
                        <a14:foregroundMark x1="58750" y1="14104" x2="68125" y2="21298"/>
                        <a14:foregroundMark x1="69063" y1="22285" x2="80000" y2="25670"/>
                        <a14:foregroundMark x1="81875" y1="26375" x2="87500" y2="27927"/>
                        <a14:foregroundMark x1="60625" y1="20310" x2="59062" y2="22708"/>
                        <a14:foregroundMark x1="90313" y1="28491" x2="89063" y2="28491"/>
                        <a14:foregroundMark x1="79375" y1="25106" x2="81250" y2="25247"/>
                        <a14:foregroundMark x1="60313" y1="19323" x2="59062" y2="21016"/>
                        <a14:foregroundMark x1="69063" y1="8463" x2="64688" y2="14386"/>
                        <a14:foregroundMark x1="68125" y1="8181" x2="65000" y2="12130"/>
                        <a14:foregroundMark x1="45938" y1="30465" x2="42188" y2="34274"/>
                        <a14:foregroundMark x1="37813" y1="20310" x2="36250" y2="23977"/>
                        <a14:foregroundMark x1="37813" y1="24965" x2="36875" y2="26375"/>
                        <a14:foregroundMark x1="36563" y1="26375" x2="36250" y2="27362"/>
                        <a14:foregroundMark x1="36875" y1="20310" x2="36250" y2="22285"/>
                        <a14:foregroundMark x1="43750" y1="38364" x2="41250" y2="41749"/>
                        <a14:foregroundMark x1="42188" y1="34979" x2="41875" y2="35825"/>
                        <a14:foregroundMark x1="40625" y1="41749" x2="30312" y2="54866"/>
                        <a14:foregroundMark x1="32813" y1="49788" x2="25313" y2="56982"/>
                        <a14:foregroundMark x1="25938" y1="57687" x2="25625" y2="58674"/>
                        <a14:foregroundMark x1="25313" y1="56982" x2="25000" y2="59803"/>
                        <a14:foregroundMark x1="30625" y1="56982" x2="26563" y2="61072"/>
                        <a14:foregroundMark x1="45000" y1="51622" x2="43438" y2="52327"/>
                        <a14:foregroundMark x1="44063" y1="54161" x2="41875" y2="57687"/>
                        <a14:foregroundMark x1="42500" y1="53879" x2="39375" y2="59097"/>
                        <a14:foregroundMark x1="71250" y1="48942" x2="74375" y2="53173"/>
                        <a14:foregroundMark x1="76250" y1="48519" x2="76250" y2="52186"/>
                        <a14:foregroundMark x1="79688" y1="49647" x2="86875" y2="60931"/>
                        <a14:foregroundMark x1="86250" y1="57264" x2="86875" y2="59097"/>
                        <a14:foregroundMark x1="80313" y1="46968" x2="84063" y2="53738"/>
                        <a14:foregroundMark x1="40000" y1="59097" x2="31250" y2="66573"/>
                        <a14:foregroundMark x1="27500" y1="61636" x2="20938" y2="66855"/>
                        <a14:foregroundMark x1="47813" y1="62623" x2="50625" y2="71650"/>
                        <a14:foregroundMark x1="46563" y1="61777" x2="47500" y2="65303"/>
                        <a14:foregroundMark x1="45313" y1="61354" x2="47188" y2="66855"/>
                        <a14:foregroundMark x1="29063" y1="67419" x2="38750" y2="59238"/>
                        <a14:foregroundMark x1="28125" y1="67560" x2="39063" y2="58674"/>
                        <a14:foregroundMark x1="88438" y1="61918" x2="93125" y2="67137"/>
                        <a14:foregroundMark x1="85313" y1="59661" x2="89688" y2="64316"/>
                        <a14:foregroundMark x1="94375" y1="66996" x2="94375" y2="67137"/>
                        <a14:foregroundMark x1="83125" y1="59944" x2="82500" y2="62200"/>
                        <a14:foregroundMark x1="81563" y1="61072" x2="79063" y2="65867"/>
                        <a14:foregroundMark x1="79375" y1="61777" x2="75000" y2="67842"/>
                        <a14:foregroundMark x1="74063" y1="69676" x2="77500" y2="68406"/>
                        <a14:foregroundMark x1="70625" y1="62482" x2="66875" y2="67419"/>
                        <a14:foregroundMark x1="71875" y1="62482" x2="71563" y2="64175"/>
                        <a14:foregroundMark x1="71250" y1="64739" x2="70625" y2="65867"/>
                        <a14:foregroundMark x1="71563" y1="65585" x2="70938" y2="66432"/>
                        <a14:foregroundMark x1="72813" y1="69252" x2="74375" y2="67842"/>
                        <a14:foregroundMark x1="75625" y1="73625" x2="78125" y2="76305"/>
                        <a14:foregroundMark x1="71875" y1="72496" x2="74063" y2="72920"/>
                        <a14:foregroundMark x1="71563" y1="72073" x2="72500" y2="72214"/>
                        <a14:foregroundMark x1="76250" y1="77292" x2="85000" y2="82511"/>
                        <a14:foregroundMark x1="83125" y1="82228" x2="91250" y2="87165"/>
                        <a14:foregroundMark x1="64375" y1="83357" x2="65000" y2="92807"/>
                        <a14:foregroundMark x1="63125" y1="91114" x2="49375" y2="93794"/>
                        <a14:foregroundMark x1="45625" y1="93794" x2="47188" y2="93371"/>
                        <a14:foregroundMark x1="47813" y1="93089" x2="45938" y2="93230"/>
                        <a14:foregroundMark x1="45625" y1="94499" x2="45313" y2="95063"/>
                        <a14:foregroundMark x1="83125" y1="85472" x2="86563" y2="87588"/>
                        <a14:foregroundMark x1="89375" y1="83357" x2="94688" y2="86178"/>
                        <a14:foregroundMark x1="95625" y1="86883" x2="96563" y2="86883"/>
                        <a14:foregroundMark x1="96250" y1="87165" x2="86250" y2="92243"/>
                        <a14:foregroundMark x1="85000" y1="86601" x2="84063" y2="89422"/>
                        <a14:foregroundMark x1="81563" y1="84767" x2="82188" y2="85190"/>
                        <a14:foregroundMark x1="84375" y1="89986" x2="81875" y2="92525"/>
                        <a14:foregroundMark x1="76563" y1="93794" x2="82188" y2="91819"/>
                        <a14:foregroundMark x1="75625" y1="93794" x2="76875" y2="93371"/>
                        <a14:foregroundMark x1="75625" y1="94217" x2="85000" y2="94217"/>
                        <a14:foregroundMark x1="74688" y1="94217" x2="75313" y2="93794"/>
                        <a14:foregroundMark x1="16563" y1="74612" x2="12812" y2="79126"/>
                        <a14:foregroundMark x1="23125" y1="82228" x2="24375" y2="83780"/>
                        <a14:foregroundMark x1="22500" y1="80677" x2="24063" y2="81241"/>
                        <a14:foregroundMark x1="23438" y1="83639" x2="20000" y2="87447"/>
                        <a14:foregroundMark x1="20313" y1="66008" x2="18438" y2="69958"/>
                        <a14:foregroundMark x1="15937" y1="70663" x2="14375" y2="71227"/>
                        <a14:foregroundMark x1="27813" y1="58110" x2="27187" y2="59803"/>
                        <a14:foregroundMark x1="27500" y1="60085" x2="25000" y2="62482"/>
                        <a14:foregroundMark x1="17188" y1="78561" x2="19688" y2="79972"/>
                        <a14:foregroundMark x1="8750" y1="79549" x2="8438" y2="81946"/>
                        <a14:backgroundMark x1="18750" y1="18477" x2="21875" y2="57828"/>
                        <a14:backgroundMark x1="29375" y1="18618" x2="31250" y2="37377"/>
                        <a14:backgroundMark x1="37188" y1="72638" x2="49375" y2="84203"/>
                        <a14:backgroundMark x1="70938" y1="12976" x2="90938" y2="18900"/>
                        <a14:backgroundMark x1="22188" y1="14245" x2="22188" y2="16361"/>
                        <a14:backgroundMark x1="73750" y1="19323" x2="89375" y2="23272"/>
                        <a14:backgroundMark x1="55625" y1="16784" x2="58750" y2="19605"/>
                        <a14:backgroundMark x1="63750" y1="22849" x2="73125" y2="26375"/>
                        <a14:backgroundMark x1="76875" y1="27080" x2="80938" y2="28491"/>
                        <a14:backgroundMark x1="58438" y1="20028" x2="58438" y2="20028"/>
                        <a14:backgroundMark x1="58438" y1="20733" x2="58750" y2="19887"/>
                        <a14:backgroundMark x1="65938" y1="9168" x2="62813" y2="13258"/>
                        <a14:backgroundMark x1="62813" y1="13963" x2="67188" y2="8745"/>
                        <a14:backgroundMark x1="36563" y1="38787" x2="29688" y2="46685"/>
                        <a14:backgroundMark x1="34375" y1="45275" x2="26250" y2="53456"/>
                        <a14:backgroundMark x1="42188" y1="49647" x2="38438" y2="51763"/>
                        <a14:backgroundMark x1="86250" y1="48237" x2="93125" y2="53173"/>
                        <a14:backgroundMark x1="93438" y1="40480" x2="85313" y2="47391"/>
                        <a14:backgroundMark x1="38750" y1="52327" x2="36875" y2="56276"/>
                        <a14:backgroundMark x1="40313" y1="54725" x2="37500" y2="58110"/>
                        <a14:backgroundMark x1="82500" y1="47532" x2="84375" y2="50212"/>
                        <a14:backgroundMark x1="84375" y1="50353" x2="84375" y2="51340"/>
                        <a14:backgroundMark x1="81250" y1="46827" x2="84375" y2="51481"/>
                        <a14:backgroundMark x1="37188" y1="58533" x2="27500" y2="66432"/>
                        <a14:backgroundMark x1="43125" y1="61918" x2="43125" y2="65303"/>
                        <a14:backgroundMark x1="74375" y1="63329" x2="71875" y2="65726"/>
                        <a14:backgroundMark x1="70938" y1="62341" x2="70938" y2="62623"/>
                        <a14:backgroundMark x1="86563" y1="53173" x2="94375" y2="63611"/>
                        <a14:backgroundMark x1="85313" y1="64175" x2="94688" y2="70522"/>
                        <a14:backgroundMark x1="84375" y1="60508" x2="86563" y2="63329"/>
                        <a14:backgroundMark x1="74688" y1="62059" x2="76875" y2="61636"/>
                        <a14:backgroundMark x1="76250" y1="63047" x2="72188" y2="68406"/>
                        <a14:backgroundMark x1="15313" y1="59097" x2="15000" y2="63611"/>
                        <a14:backgroundMark x1="25938" y1="54584" x2="25938" y2="54584"/>
                        <a14:backgroundMark x1="27500" y1="58392" x2="26875" y2="59379"/>
                        <a14:backgroundMark x1="26563" y1="59661" x2="25938" y2="60367"/>
                        <a14:backgroundMark x1="84063" y1="67137" x2="83125" y2="69817"/>
                        <a14:backgroundMark x1="84688" y1="70522" x2="88438" y2="76446"/>
                        <a14:backgroundMark x1="70938" y1="68547" x2="70938" y2="68970"/>
                        <a14:backgroundMark x1="90625" y1="80536" x2="95625" y2="83780"/>
                        <a14:backgroundMark x1="95000" y1="84767" x2="96563" y2="85331"/>
                        <a14:backgroundMark x1="95625" y1="90268" x2="93438" y2="93512"/>
                        <a14:backgroundMark x1="73438" y1="83639" x2="76250" y2="86037"/>
                        <a14:backgroundMark x1="73125" y1="82652" x2="78750" y2="89140"/>
                        <a14:backgroundMark x1="76250" y1="89140" x2="76250" y2="90409"/>
                        <a14:backgroundMark x1="73125" y1="81382" x2="79063" y2="85896"/>
                        <a14:backgroundMark x1="80313" y1="86037" x2="81563" y2="87729"/>
                        <a14:backgroundMark x1="75313" y1="91678" x2="80625" y2="90550"/>
                        <a14:backgroundMark x1="74375" y1="94640" x2="82813" y2="94640"/>
                        <a14:backgroundMark x1="28750" y1="87165" x2="25938" y2="94922"/>
                        <a14:backgroundMark x1="12500" y1="87729" x2="13438" y2="87729"/>
                        <a14:backgroundMark x1="15625" y1="87306" x2="15000" y2="88011"/>
                        <a14:backgroundMark x1="8125" y1="72073" x2="14688" y2="64880"/>
                        <a14:backgroundMark x1="5938" y1="78279" x2="12188" y2="71227"/>
                        <a14:backgroundMark x1="13125" y1="82511" x2="13750" y2="82228"/>
                        <a14:backgroundMark x1="7187" y1="78561" x2="6250" y2="79690"/>
                        <a14:backgroundMark x1="24063" y1="79972" x2="25313" y2="8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81"/>
          <a:stretch/>
        </p:blipFill>
        <p:spPr bwMode="auto">
          <a:xfrm>
            <a:off x="3141145" y="1087821"/>
            <a:ext cx="2861711" cy="6012000"/>
          </a:xfrm>
          <a:prstGeom prst="rect">
            <a:avLst/>
          </a:prstGeom>
          <a:noFill/>
          <a:ln>
            <a:noFill/>
          </a:ln>
          <a:effectLst>
            <a:glow rad="50800">
              <a:schemeClr val="bg1">
                <a:alpha val="13000"/>
              </a:scheme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381373" y="2232000"/>
            <a:ext cx="2736304" cy="3302116"/>
            <a:chOff x="623270" y="2215746"/>
            <a:chExt cx="2736304" cy="3302116"/>
          </a:xfrm>
        </p:grpSpPr>
        <p:sp>
          <p:nvSpPr>
            <p:cNvPr id="9" name="Rectangle 8">
              <a:hlinkClick r:id="rId8" action="ppaction://hlinksldjump"/>
            </p:cNvPr>
            <p:cNvSpPr/>
            <p:nvPr/>
          </p:nvSpPr>
          <p:spPr>
            <a:xfrm>
              <a:off x="623270" y="2215746"/>
              <a:ext cx="2736304" cy="3302116"/>
            </a:xfrm>
            <a:prstGeom prst="rect">
              <a:avLst/>
            </a:prstGeom>
            <a:blipFill dpi="0"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sunrise" dir="t"/>
            </a:scene3d>
            <a:sp3d extrusionH="82550">
              <a:bevelT w="114300" h="114300" prst="convex"/>
              <a:bevelB w="114300" h="114300"/>
              <a:extrusionClr>
                <a:schemeClr val="tx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hlinkClick r:id="" action="ppaction://noaction"/>
            </p:cNvPr>
            <p:cNvSpPr/>
            <p:nvPr/>
          </p:nvSpPr>
          <p:spPr>
            <a:xfrm>
              <a:off x="755576" y="2354636"/>
              <a:ext cx="2520280" cy="30243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n w="10160">
                    <a:solidFill>
                      <a:schemeClr val="bg2">
                        <a:lumMod val="25000"/>
                      </a:schemeClr>
                    </a:solidFill>
                    <a:prstDash val="solid"/>
                  </a:ln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Castellar" panose="020A0402060406010301" pitchFamily="18" charset="0"/>
                </a:rPr>
                <a:t>En Sixième </a:t>
              </a:r>
            </a:p>
            <a:p>
              <a:pPr algn="ctr"/>
              <a:endParaRPr lang="fr-FR" dirty="0" smtClean="0">
                <a:ln w="1016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stellar" panose="020A0402060406010301" pitchFamily="18" charset="0"/>
              </a:endParaRPr>
            </a:p>
            <a:p>
              <a:pPr algn="ctr"/>
              <a:r>
                <a:rPr lang="fr-FR" u="sng" dirty="0">
                  <a:ln w="10160">
                    <a:solidFill>
                      <a:schemeClr val="bg2">
                        <a:lumMod val="25000"/>
                      </a:schemeClr>
                    </a:solidFill>
                    <a:prstDash val="solid"/>
                  </a:ln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Castellar" panose="020A0402060406010301" pitchFamily="18" charset="0"/>
                </a:rPr>
                <a:t>3</a:t>
              </a:r>
              <a:r>
                <a:rPr lang="fr-FR" u="sng" dirty="0" smtClean="0">
                  <a:ln w="10160">
                    <a:solidFill>
                      <a:schemeClr val="bg2">
                        <a:lumMod val="25000"/>
                      </a:schemeClr>
                    </a:solidFill>
                    <a:prstDash val="solid"/>
                  </a:ln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Castellar" panose="020A0402060406010301" pitchFamily="18" charset="0"/>
                </a:rPr>
                <a:t> chapitres</a:t>
              </a:r>
            </a:p>
            <a:p>
              <a:pPr algn="ctr"/>
              <a:endParaRPr lang="fr-FR" b="1" dirty="0" smtClean="0">
                <a:latin typeface="Tw Cen MT" panose="020B0602020104020603" pitchFamily="34" charset="0"/>
              </a:endParaRPr>
            </a:p>
            <a:p>
              <a:pPr algn="ctr"/>
              <a:r>
                <a:rPr lang="fr-FR" sz="1600" b="1" dirty="0" smtClean="0">
                  <a:solidFill>
                    <a:schemeClr val="bg2">
                      <a:lumMod val="10000"/>
                    </a:schemeClr>
                  </a:solidFill>
                  <a:latin typeface="Tw Cen MT" panose="020B0602020104020603" pitchFamily="34" charset="0"/>
                </a:rPr>
                <a:t>1 chapitre </a:t>
              </a:r>
              <a:r>
                <a:rPr lang="fr-FR" sz="1600" b="1" dirty="0" smtClean="0">
                  <a:solidFill>
                    <a:schemeClr val="bg2">
                      <a:lumMod val="10000"/>
                    </a:schemeClr>
                  </a:solidFill>
                  <a:latin typeface="Tw Cen MT" panose="020B0602020104020603" pitchFamily="34" charset="0"/>
                </a:rPr>
                <a:t>sur le monde des cités grecques</a:t>
              </a:r>
              <a:endParaRPr lang="fr-FR" sz="1600" b="1" dirty="0" smtClean="0">
                <a:solidFill>
                  <a:schemeClr val="bg2">
                    <a:lumMod val="10000"/>
                  </a:schemeClr>
                </a:solidFill>
                <a:latin typeface="Tw Cen MT" panose="020B0602020104020603" pitchFamily="34" charset="0"/>
              </a:endParaRPr>
            </a:p>
            <a:p>
              <a:pPr algn="ctr"/>
              <a:endParaRPr lang="fr-FR" sz="1600" b="1" dirty="0" smtClean="0">
                <a:solidFill>
                  <a:schemeClr val="bg2">
                    <a:lumMod val="10000"/>
                  </a:schemeClr>
                </a:solidFill>
                <a:latin typeface="Tw Cen MT" panose="020B0602020104020603" pitchFamily="34" charset="0"/>
              </a:endParaRPr>
            </a:p>
            <a:p>
              <a:pPr algn="ctr"/>
              <a:r>
                <a:rPr lang="fr-FR" sz="1600" b="1" dirty="0" smtClean="0">
                  <a:solidFill>
                    <a:schemeClr val="bg2">
                      <a:lumMod val="10000"/>
                    </a:schemeClr>
                  </a:solidFill>
                  <a:latin typeface="Tw Cen MT" panose="020B0602020104020603" pitchFamily="34" charset="0"/>
                </a:rPr>
                <a:t>2 chapitres abordant des aspects de la citoyenneté </a:t>
              </a:r>
              <a:r>
                <a:rPr lang="fr-FR" sz="1600" b="1" dirty="0" smtClean="0">
                  <a:solidFill>
                    <a:schemeClr val="bg2">
                      <a:lumMod val="10000"/>
                    </a:schemeClr>
                  </a:solidFill>
                  <a:latin typeface="Tw Cen MT" panose="020B0602020104020603" pitchFamily="34" charset="0"/>
                </a:rPr>
                <a:t>romaine sous </a:t>
              </a:r>
              <a:r>
                <a:rPr lang="fr-FR" sz="1600" b="1" dirty="0" smtClean="0">
                  <a:solidFill>
                    <a:schemeClr val="bg2">
                      <a:lumMod val="10000"/>
                    </a:schemeClr>
                  </a:solidFill>
                  <a:latin typeface="Tw Cen MT" panose="020B0602020104020603" pitchFamily="34" charset="0"/>
                </a:rPr>
                <a:t>la République et sous l’Empire</a:t>
              </a:r>
              <a:endParaRPr lang="fr-FR" sz="1600" b="1" dirty="0">
                <a:solidFill>
                  <a:schemeClr val="bg2">
                    <a:lumMod val="10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820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95536" y="44624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tellar" panose="020A0402060406010301" pitchFamily="18" charset="0"/>
              </a:rPr>
              <a:t>la citoyenneté antique dans l’enseignement d’histoire </a:t>
            </a:r>
          </a:p>
        </p:txBody>
      </p:sp>
      <p:sp>
        <p:nvSpPr>
          <p:cNvPr id="5" name="Flèche vers le bas 4"/>
          <p:cNvSpPr/>
          <p:nvPr/>
        </p:nvSpPr>
        <p:spPr>
          <a:xfrm>
            <a:off x="4427984" y="1698764"/>
            <a:ext cx="288032" cy="578108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861810" y="1086696"/>
            <a:ext cx="3420380" cy="61206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latin typeface="Tw Cen MT" panose="020B0602020104020603" pitchFamily="34" charset="0"/>
              </a:rPr>
              <a:t>Thématique récurrente dans cette période historique</a:t>
            </a:r>
            <a:endParaRPr lang="fr-FR" sz="1400" b="1" dirty="0">
              <a:latin typeface="Tw Cen MT" panose="020B0602020104020603" pitchFamily="34" charset="0"/>
            </a:endParaRPr>
          </a:p>
        </p:txBody>
      </p:sp>
      <p:pic>
        <p:nvPicPr>
          <p:cNvPr id="7" name="Picture 4" descr="http://popolon.org/gblog2/wp-content/upload/Fleche_arrondie5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89286" l="3390" r="960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59835" flipH="1" flipV="1">
            <a:off x="5635225" y="2988000"/>
            <a:ext cx="143119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popolon.org/gblog2/wp-content/upload/Fleche_arrondie5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89286" l="3390" r="960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40165" flipV="1">
            <a:off x="2077585" y="2988000"/>
            <a:ext cx="143119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èche vers le bas 10"/>
          <p:cNvSpPr/>
          <p:nvPr/>
        </p:nvSpPr>
        <p:spPr>
          <a:xfrm>
            <a:off x="4427984" y="3212976"/>
            <a:ext cx="288032" cy="18000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861810" y="2322554"/>
            <a:ext cx="3420380" cy="89042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latin typeface="Tw Cen MT" panose="020B0602020104020603" pitchFamily="34" charset="0"/>
              </a:rPr>
              <a:t>La connaissance des rouages de la citoyenneté dans l’Antiquité permet la compréhension de la citoyenneté moderne au niveau de deux principes :</a:t>
            </a:r>
            <a:endParaRPr lang="fr-FR" sz="1400" b="1" dirty="0">
              <a:latin typeface="Tw Cen MT" panose="020B06020201040206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91880" y="5068341"/>
            <a:ext cx="2160240" cy="16004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« Le métier de citoyen »</a:t>
            </a:r>
            <a:r>
              <a:rPr lang="fr-F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fr-FR" sz="14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1</a:t>
            </a:r>
            <a:r>
              <a:rPr lang="fr-FR" sz="1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</a:p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Approche </a:t>
            </a:r>
            <a:r>
              <a:rPr lang="fr-FR" sz="1400" b="1" dirty="0">
                <a:solidFill>
                  <a:schemeClr val="bg1"/>
                </a:solidFill>
                <a:latin typeface="Tw Cen MT" panose="020B0602020104020603" pitchFamily="34" charset="0"/>
              </a:rPr>
              <a:t>concrète des rouages institutionnels de la vie politique, du fonctionnement de la justice, des droits et des devoirs des citoyens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07742" y="6596390"/>
            <a:ext cx="1172770" cy="2616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05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1. Claude </a:t>
            </a:r>
            <a:r>
              <a:rPr lang="fr-FR" sz="105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Nicolet</a:t>
            </a:r>
            <a:endParaRPr lang="fr-FR" sz="105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pic>
        <p:nvPicPr>
          <p:cNvPr id="14" name="Picture 4" descr="http://popolon.org/gblog2/wp-content/upload/Fleche_arrondie5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89286" l="3390" r="960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40165" flipV="1">
            <a:off x="5635225" y="5608028"/>
            <a:ext cx="143119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popolon.org/gblog2/wp-content/upload/Fleche_arrondie5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89286" l="3390" r="960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59835" flipH="1" flipV="1">
            <a:off x="2034825" y="5608028"/>
            <a:ext cx="143119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rré corné 8"/>
          <p:cNvSpPr/>
          <p:nvPr/>
        </p:nvSpPr>
        <p:spPr>
          <a:xfrm>
            <a:off x="683568" y="3645024"/>
            <a:ext cx="2520280" cy="2160240"/>
          </a:xfrm>
          <a:prstGeom prst="foldedCorner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u="sng" cap="small" dirty="0" smtClean="0">
                <a:latin typeface="Tw Cen MT" panose="020B0602020104020603" pitchFamily="34" charset="0"/>
              </a:rPr>
              <a:t>La participation</a:t>
            </a:r>
          </a:p>
          <a:p>
            <a:pPr algn="ctr"/>
            <a:endParaRPr lang="fr-FR" sz="1400" b="1" u="sng" dirty="0" smtClean="0">
              <a:latin typeface="Tw Cen MT" panose="020B0602020104020603" pitchFamily="34" charset="0"/>
            </a:endParaRPr>
          </a:p>
          <a:p>
            <a:pPr algn="ctr"/>
            <a:r>
              <a:rPr lang="fr-FR" sz="1400" b="1" dirty="0" smtClean="0">
                <a:latin typeface="Tw Cen MT" panose="020B0602020104020603" pitchFamily="34" charset="0"/>
              </a:rPr>
              <a:t>- Directe à Athènes (prise de décisions collective)</a:t>
            </a:r>
          </a:p>
          <a:p>
            <a:pPr algn="ctr"/>
            <a:endParaRPr lang="fr-FR" sz="1400" b="1" dirty="0" smtClean="0">
              <a:latin typeface="Tw Cen MT" panose="020B0602020104020603" pitchFamily="34" charset="0"/>
            </a:endParaRPr>
          </a:p>
          <a:p>
            <a:pPr algn="ctr"/>
            <a:r>
              <a:rPr lang="fr-FR" sz="1400" b="1" dirty="0" smtClean="0">
                <a:latin typeface="Tw Cen MT" panose="020B0602020104020603" pitchFamily="34" charset="0"/>
              </a:rPr>
              <a:t>- Indirecte à Rome (déléguée au Sénat puis à l’Empereur)</a:t>
            </a:r>
            <a:endParaRPr lang="fr-FR" sz="1400" b="1" dirty="0">
              <a:latin typeface="Tw Cen MT" panose="020B0602020104020603" pitchFamily="34" charset="0"/>
            </a:endParaRPr>
          </a:p>
        </p:txBody>
      </p:sp>
      <p:sp>
        <p:nvSpPr>
          <p:cNvPr id="10" name="Carré corné 9"/>
          <p:cNvSpPr/>
          <p:nvPr/>
        </p:nvSpPr>
        <p:spPr>
          <a:xfrm flipH="1">
            <a:off x="6012160" y="3645024"/>
            <a:ext cx="2520280" cy="2160240"/>
          </a:xfrm>
          <a:prstGeom prst="foldedCorner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u="sng" dirty="0" smtClean="0">
              <a:latin typeface="Tw Cen MT" panose="020B0602020104020603" pitchFamily="34" charset="0"/>
            </a:endParaRPr>
          </a:p>
          <a:p>
            <a:pPr algn="ctr"/>
            <a:endParaRPr lang="fr-FR" sz="1400" b="1" u="sng" dirty="0">
              <a:latin typeface="Tw Cen MT" panose="020B0602020104020603" pitchFamily="34" charset="0"/>
            </a:endParaRPr>
          </a:p>
          <a:p>
            <a:pPr algn="ctr"/>
            <a:r>
              <a:rPr lang="fr-FR" sz="1400" b="1" u="sng" cap="small" dirty="0" smtClean="0">
                <a:latin typeface="Tw Cen MT" panose="020B0602020104020603" pitchFamily="34" charset="0"/>
              </a:rPr>
              <a:t>L’intégration</a:t>
            </a:r>
          </a:p>
          <a:p>
            <a:pPr algn="ctr"/>
            <a:endParaRPr lang="fr-FR" sz="1400" b="1" u="sng" dirty="0" smtClean="0">
              <a:latin typeface="Tw Cen MT" panose="020B0602020104020603" pitchFamily="34" charset="0"/>
            </a:endParaRPr>
          </a:p>
          <a:p>
            <a:pPr algn="ctr"/>
            <a:r>
              <a:rPr lang="fr-FR" sz="1400" b="1" dirty="0" smtClean="0">
                <a:latin typeface="Tw Cen MT" panose="020B0602020104020603" pitchFamily="34" charset="0"/>
              </a:rPr>
              <a:t>- Privilège de la naissance dans le monde grec </a:t>
            </a:r>
            <a:r>
              <a:rPr lang="fr-FR" sz="1400" b="1" dirty="0" smtClean="0">
                <a:latin typeface="Tw Cen MT" panose="020B0602020104020603" pitchFamily="34" charset="0"/>
                <a:sym typeface="Wingdings" panose="05000000000000000000" pitchFamily="2" charset="2"/>
              </a:rPr>
              <a:t> citoyenneté restreinte</a:t>
            </a:r>
          </a:p>
          <a:p>
            <a:pPr algn="ctr"/>
            <a:endParaRPr lang="fr-FR" sz="1400" b="1" dirty="0" smtClean="0">
              <a:latin typeface="Tw Cen MT" panose="020B0602020104020603" pitchFamily="34" charset="0"/>
            </a:endParaRPr>
          </a:p>
          <a:p>
            <a:pPr algn="ctr"/>
            <a:r>
              <a:rPr lang="fr-FR" sz="1400" b="1" dirty="0" smtClean="0">
                <a:latin typeface="Tw Cen MT" panose="020B0602020104020603" pitchFamily="34" charset="0"/>
              </a:rPr>
              <a:t>- Acte juridique chez les romains </a:t>
            </a:r>
            <a:r>
              <a:rPr lang="fr-FR" sz="1400" b="1" dirty="0" smtClean="0">
                <a:latin typeface="Tw Cen MT" panose="020B0602020104020603" pitchFamily="34" charset="0"/>
                <a:sym typeface="Wingdings" panose="05000000000000000000" pitchFamily="2" charset="2"/>
              </a:rPr>
              <a:t> citoyenneté à vocation universelle</a:t>
            </a:r>
          </a:p>
        </p:txBody>
      </p:sp>
    </p:spTree>
    <p:extLst>
      <p:ext uri="{BB962C8B-B14F-4D97-AF65-F5344CB8AC3E}">
        <p14:creationId xmlns:p14="http://schemas.microsoft.com/office/powerpoint/2010/main" val="265766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4" grpId="0" animBg="1"/>
      <p:bldP spid="11" grpId="0" animBg="1"/>
      <p:bldP spid="6" grpId="0" animBg="1"/>
      <p:bldP spid="12" grpId="0" build="p" animBg="1"/>
      <p:bldP spid="13" grpId="0" animBg="1"/>
      <p:bldP spid="9" grpId="0" build="p" animBg="1"/>
      <p:bldP spid="10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116632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tellar" panose="020A0402060406010301" pitchFamily="18" charset="0"/>
              </a:rPr>
              <a:t>la citoyenneté </a:t>
            </a:r>
            <a:r>
              <a:rPr lang="fr-F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tellar" panose="020A0402060406010301" pitchFamily="18" charset="0"/>
              </a:rPr>
              <a:t>Antique </a:t>
            </a:r>
            <a:r>
              <a:rPr lang="fr-F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tellar" panose="020A0402060406010301" pitchFamily="18" charset="0"/>
              </a:rPr>
              <a:t>dans </a:t>
            </a:r>
            <a:r>
              <a:rPr lang="fr-F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tellar" panose="020A0402060406010301" pitchFamily="18" charset="0"/>
              </a:rPr>
              <a:t>les programmes au collège</a:t>
            </a:r>
            <a:endParaRPr lang="fr-F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58745" y="3176400"/>
            <a:ext cx="1676951" cy="971435"/>
            <a:chOff x="202876" y="1196752"/>
            <a:chExt cx="1944216" cy="971435"/>
          </a:xfrm>
        </p:grpSpPr>
        <p:pic>
          <p:nvPicPr>
            <p:cNvPr id="3" name="Picture 6" descr="http://encatimini.e.n.pic.centerblog.net/xactypu7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bg2">
                  <a:lumMod val="7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76" y="1196752"/>
              <a:ext cx="1944216" cy="971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633274" y="1500951"/>
              <a:ext cx="10366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cap="smal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Au collège </a:t>
              </a:r>
            </a:p>
            <a:p>
              <a:pPr algn="ctr"/>
              <a:r>
                <a:rPr lang="fr-FR" sz="1400" b="1" cap="smal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(sixième)</a:t>
              </a:r>
              <a:endParaRPr lang="fr-FR" sz="1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</p:grp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076185"/>
              </p:ext>
            </p:extLst>
          </p:nvPr>
        </p:nvGraphicFramePr>
        <p:xfrm>
          <a:off x="2220416" y="1329103"/>
          <a:ext cx="6672064" cy="2103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23392"/>
                <a:gridCol w="2713474"/>
                <a:gridCol w="33351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Titre</a:t>
                      </a:r>
                      <a:r>
                        <a:rPr lang="fr-FR" sz="1400" b="1" baseline="0" dirty="0" smtClean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 leçon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small" baseline="0" dirty="0" smtClean="0">
                          <a:latin typeface="Tw Cen MT" panose="020B0602020104020603" pitchFamily="34" charset="0"/>
                        </a:rPr>
                        <a:t>Le monde grec</a:t>
                      </a:r>
                      <a:endParaRPr lang="fr-FR" sz="1400" b="1" cap="small" baseline="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small" baseline="0" dirty="0" smtClean="0">
                          <a:latin typeface="Tw Cen MT" panose="020B0602020104020603" pitchFamily="34" charset="0"/>
                        </a:rPr>
                        <a:t>La cité des athéniens (V</a:t>
                      </a:r>
                      <a:r>
                        <a:rPr lang="fr-FR" sz="1400" b="1" cap="small" baseline="30000" dirty="0" smtClean="0">
                          <a:latin typeface="Tw Cen MT" panose="020B0602020104020603" pitchFamily="34" charset="0"/>
                        </a:rPr>
                        <a:t>ème</a:t>
                      </a:r>
                      <a:r>
                        <a:rPr lang="fr-FR" sz="1400" b="1" cap="small" baseline="0" dirty="0" smtClean="0">
                          <a:latin typeface="Tw Cen MT" panose="020B0602020104020603" pitchFamily="34" charset="0"/>
                        </a:rPr>
                        <a:t> - IV</a:t>
                      </a:r>
                      <a:r>
                        <a:rPr lang="fr-FR" sz="1400" b="1" cap="small" baseline="30000" dirty="0" smtClean="0">
                          <a:latin typeface="Tw Cen MT" panose="020B0602020104020603" pitchFamily="34" charset="0"/>
                        </a:rPr>
                        <a:t>ème</a:t>
                      </a:r>
                      <a:r>
                        <a:rPr lang="fr-FR" sz="1400" b="1" cap="small" baseline="0" dirty="0" smtClean="0">
                          <a:latin typeface="Tw Cen MT" panose="020B0602020104020603" pitchFamily="34" charset="0"/>
                        </a:rPr>
                        <a:t> siècle av J-C) : citoyenneté et démocratie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Lien avec la citoyenneté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Tw Cen MT" panose="020B0602020104020603" pitchFamily="34" charset="0"/>
                        </a:rPr>
                        <a:t>- Fonctionnement du cadre politique grec dans lequel s’exprime</a:t>
                      </a:r>
                      <a:r>
                        <a:rPr lang="fr-FR" sz="1400" b="1" baseline="0" dirty="0" smtClean="0">
                          <a:latin typeface="Tw Cen MT" panose="020B0602020104020603" pitchFamily="34" charset="0"/>
                        </a:rPr>
                        <a:t> la citoyenneté (la polis) </a:t>
                      </a:r>
                      <a:endParaRPr lang="fr-FR" sz="1400" b="1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Tw Cen MT" panose="020B0602020104020603" pitchFamily="34" charset="0"/>
                        </a:rPr>
                        <a:t>- Différentes dimensions</a:t>
                      </a:r>
                      <a:r>
                        <a:rPr lang="fr-FR" sz="1400" b="1" baseline="0" dirty="0" smtClean="0">
                          <a:latin typeface="Tw Cen MT" panose="020B0602020104020603" pitchFamily="34" charset="0"/>
                        </a:rPr>
                        <a:t> de la démocratie </a:t>
                      </a:r>
                    </a:p>
                    <a:p>
                      <a:pPr algn="ctr"/>
                      <a:r>
                        <a:rPr lang="fr-FR" sz="1400" b="1" dirty="0" smtClean="0">
                          <a:latin typeface="Tw Cen MT" panose="020B0602020104020603" pitchFamily="34" charset="0"/>
                        </a:rPr>
                        <a:t>- Le</a:t>
                      </a:r>
                      <a:r>
                        <a:rPr lang="fr-FR" sz="1400" b="1" baseline="0" dirty="0" smtClean="0">
                          <a:latin typeface="Tw Cen MT" panose="020B0602020104020603" pitchFamily="34" charset="0"/>
                        </a:rPr>
                        <a:t> métier de citoyen : militaire, politique, religieux…</a:t>
                      </a:r>
                      <a:endParaRPr lang="fr-FR" sz="1400" b="1" dirty="0" smtClean="0"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fr-FR" sz="1400" b="1" dirty="0" smtClean="0">
                          <a:latin typeface="Tw Cen MT" panose="020B0602020104020603" pitchFamily="34" charset="0"/>
                        </a:rPr>
                        <a:t>- Etude centrée sur le</a:t>
                      </a:r>
                      <a:r>
                        <a:rPr lang="fr-FR" sz="1400" b="1" baseline="0" dirty="0" smtClean="0">
                          <a:latin typeface="Tw Cen MT" panose="020B0602020104020603" pitchFamily="34" charset="0"/>
                        </a:rPr>
                        <a:t> citoyen</a:t>
                      </a:r>
                      <a:r>
                        <a:rPr lang="fr-FR" sz="1400" b="1" dirty="0" smtClean="0">
                          <a:latin typeface="Tw Cen MT" panose="020B0602020104020603" pitchFamily="34" charset="0"/>
                        </a:rPr>
                        <a:t>, sur la façon dont ces hommes considéraient et vivaient leur démocratie.</a:t>
                      </a:r>
                    </a:p>
                    <a:p>
                      <a:pPr algn="ctr"/>
                      <a:r>
                        <a:rPr lang="fr-FR" sz="1400" b="1" dirty="0" smtClean="0">
                          <a:latin typeface="Tw Cen MT" panose="020B0602020104020603" pitchFamily="34" charset="0"/>
                        </a:rPr>
                        <a:t>- Les exclus du</a:t>
                      </a:r>
                      <a:r>
                        <a:rPr lang="fr-FR" sz="1400" b="1" baseline="0" dirty="0" smtClean="0">
                          <a:latin typeface="Tw Cen MT" panose="020B0602020104020603" pitchFamily="34" charset="0"/>
                        </a:rPr>
                        <a:t> système</a:t>
                      </a:r>
                      <a:r>
                        <a:rPr lang="fr-FR" sz="1400" b="1" dirty="0" smtClean="0">
                          <a:latin typeface="Tw Cen MT" panose="020B0602020104020603" pitchFamily="34" charset="0"/>
                        </a:rPr>
                        <a:t> </a:t>
                      </a:r>
                      <a:endParaRPr lang="fr-FR" sz="1400" b="1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98421" y="1039813"/>
            <a:ext cx="2025308" cy="37296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cap="small" dirty="0" smtClean="0">
                <a:latin typeface="Tw Cen MT" panose="020B0602020104020603" pitchFamily="34" charset="0"/>
              </a:rPr>
              <a:t>Programme 2015</a:t>
            </a: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919856"/>
              </p:ext>
            </p:extLst>
          </p:nvPr>
        </p:nvGraphicFramePr>
        <p:xfrm>
          <a:off x="2220416" y="3933056"/>
          <a:ext cx="6672064" cy="2529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23392"/>
                <a:gridCol w="2713474"/>
                <a:gridCol w="33351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Titre</a:t>
                      </a:r>
                      <a:r>
                        <a:rPr lang="fr-FR" sz="1400" b="1" baseline="0" dirty="0" smtClean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 leçon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small" baseline="0" dirty="0" smtClean="0">
                          <a:latin typeface="Tw Cen MT" panose="020B0602020104020603" pitchFamily="34" charset="0"/>
                        </a:rPr>
                        <a:t>Des origines à la fin de la République : fondation, Organisation politique, conquêtes</a:t>
                      </a:r>
                      <a:endParaRPr lang="fr-FR" sz="1400" b="1" cap="small" baseline="0" dirty="0">
                        <a:latin typeface="Tw Cen MT" panose="020B0602020104020603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small" baseline="0" dirty="0" smtClean="0">
                          <a:latin typeface="Tw Cen MT" panose="020B0602020104020603" pitchFamily="34" charset="0"/>
                        </a:rPr>
                        <a:t>L’Empire : l’empereur, la ville, romanisation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Lien avec la citoyenneté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Tw Cen MT" panose="020B0602020104020603" pitchFamily="34" charset="0"/>
                        </a:rPr>
                        <a:t>- Le cadre politique originel</a:t>
                      </a:r>
                      <a:r>
                        <a:rPr lang="fr-FR" sz="1400" b="1" baseline="0" dirty="0" smtClean="0">
                          <a:latin typeface="Tw Cen MT" panose="020B0602020104020603" pitchFamily="34" charset="0"/>
                        </a:rPr>
                        <a:t> : la cité au sens grec du terme</a:t>
                      </a:r>
                    </a:p>
                    <a:p>
                      <a:pPr algn="ctr"/>
                      <a:r>
                        <a:rPr lang="fr-FR" sz="1400" b="1" dirty="0" smtClean="0">
                          <a:latin typeface="Tw Cen MT" panose="020B0602020104020603" pitchFamily="34" charset="0"/>
                        </a:rPr>
                        <a:t>- Des fondements politiques</a:t>
                      </a:r>
                      <a:r>
                        <a:rPr lang="fr-FR" sz="1400" b="1" baseline="0" dirty="0" smtClean="0">
                          <a:latin typeface="Tw Cen MT" panose="020B0602020104020603" pitchFamily="34" charset="0"/>
                        </a:rPr>
                        <a:t> et institutionnels originaux : oligarchie et inégalité</a:t>
                      </a:r>
                    </a:p>
                    <a:p>
                      <a:pPr algn="ctr"/>
                      <a:r>
                        <a:rPr lang="fr-FR" sz="1400" b="1" dirty="0" smtClean="0">
                          <a:latin typeface="Tw Cen MT" panose="020B0602020104020603" pitchFamily="34" charset="0"/>
                        </a:rPr>
                        <a:t>- Un</a:t>
                      </a:r>
                      <a:r>
                        <a:rPr lang="fr-FR" sz="1400" b="1" baseline="0" dirty="0" smtClean="0">
                          <a:latin typeface="Tw Cen MT" panose="020B0602020104020603" pitchFamily="34" charset="0"/>
                        </a:rPr>
                        <a:t> fonctionnement politique qui évolue avec l’expansion du monde romain</a:t>
                      </a:r>
                      <a:endParaRPr lang="fr-FR" sz="1400" b="1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Tw Cen MT" panose="020B0602020104020603" pitchFamily="34" charset="0"/>
                        </a:rPr>
                        <a:t>- Un cadre politique nouveau</a:t>
                      </a:r>
                      <a:r>
                        <a:rPr lang="fr-FR" sz="1400" b="1" baseline="0" dirty="0" smtClean="0">
                          <a:latin typeface="Tw Cen MT" panose="020B0602020104020603" pitchFamily="34" charset="0"/>
                        </a:rPr>
                        <a:t> fondé sur le pouvoir impérial</a:t>
                      </a:r>
                    </a:p>
                    <a:p>
                      <a:pPr algn="ctr"/>
                      <a:r>
                        <a:rPr lang="fr-FR" sz="1400" b="1" baseline="0" dirty="0" smtClean="0">
                          <a:latin typeface="Tw Cen MT" panose="020B0602020104020603" pitchFamily="34" charset="0"/>
                        </a:rPr>
                        <a:t>- Une citoyenneté vidée de sa dimension politique</a:t>
                      </a:r>
                    </a:p>
                    <a:p>
                      <a:pPr algn="ctr"/>
                      <a:r>
                        <a:rPr lang="fr-FR" sz="1400" b="1" baseline="0" dirty="0" smtClean="0">
                          <a:latin typeface="Tw Cen MT" panose="020B0602020104020603" pitchFamily="34" charset="0"/>
                        </a:rPr>
                        <a:t>- Une citoyenneté réclamée par les élites urbaines provinciales</a:t>
                      </a:r>
                    </a:p>
                    <a:p>
                      <a:pPr algn="ctr"/>
                      <a:r>
                        <a:rPr lang="fr-FR" sz="1400" b="1" baseline="0" dirty="0" smtClean="0">
                          <a:latin typeface="Tw Cen MT" panose="020B0602020104020603" pitchFamily="34" charset="0"/>
                        </a:rPr>
                        <a:t>- Une citoyenneté à vocation intégrative : romanisation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98421" y="1039813"/>
            <a:ext cx="2025308" cy="37296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cap="small" dirty="0" smtClean="0">
                <a:latin typeface="Tw Cen MT" panose="020B0602020104020603" pitchFamily="34" charset="0"/>
              </a:rPr>
              <a:t>Programme 2016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628800"/>
            <a:ext cx="7095158" cy="45594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3799283" y="2232000"/>
            <a:ext cx="647888" cy="144000"/>
          </a:xfrm>
          <a:prstGeom prst="rect">
            <a:avLst/>
          </a:prstGeom>
          <a:solidFill>
            <a:schemeClr val="accent2">
              <a:lumMod val="50000"/>
              <a:alpha val="34000"/>
            </a:schemeClr>
          </a:solidFill>
          <a:ln w="95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2862995" y="2384471"/>
            <a:ext cx="1188000" cy="144000"/>
          </a:xfrm>
          <a:prstGeom prst="rect">
            <a:avLst/>
          </a:prstGeom>
          <a:solidFill>
            <a:schemeClr val="accent2">
              <a:lumMod val="5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962184" y="2880000"/>
            <a:ext cx="1692000" cy="144000"/>
          </a:xfrm>
          <a:prstGeom prst="rect">
            <a:avLst/>
          </a:prstGeom>
          <a:solidFill>
            <a:schemeClr val="accent2">
              <a:lumMod val="5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591187" y="3104400"/>
            <a:ext cx="3132000" cy="144000"/>
          </a:xfrm>
          <a:prstGeom prst="rect">
            <a:avLst/>
          </a:prstGeom>
          <a:solidFill>
            <a:schemeClr val="accent2">
              <a:lumMod val="5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1962184" y="4770000"/>
            <a:ext cx="2304000" cy="144000"/>
          </a:xfrm>
          <a:prstGeom prst="rect">
            <a:avLst/>
          </a:prstGeom>
          <a:solidFill>
            <a:schemeClr val="accent2">
              <a:lumMod val="5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7255283" y="4437112"/>
            <a:ext cx="1584000" cy="144000"/>
          </a:xfrm>
          <a:prstGeom prst="rect">
            <a:avLst/>
          </a:prstGeom>
          <a:solidFill>
            <a:schemeClr val="accent2">
              <a:lumMod val="5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8263595" y="4581112"/>
            <a:ext cx="575688" cy="144000"/>
          </a:xfrm>
          <a:prstGeom prst="rect">
            <a:avLst/>
          </a:prstGeom>
          <a:solidFill>
            <a:schemeClr val="accent2">
              <a:lumMod val="5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4609283" y="4725112"/>
            <a:ext cx="2700000" cy="144000"/>
          </a:xfrm>
          <a:prstGeom prst="rect">
            <a:avLst/>
          </a:prstGeom>
          <a:solidFill>
            <a:schemeClr val="accent2">
              <a:lumMod val="5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6589283" y="4725152"/>
            <a:ext cx="720000" cy="144000"/>
          </a:xfrm>
          <a:prstGeom prst="rect">
            <a:avLst/>
          </a:prstGeom>
          <a:solidFill>
            <a:schemeClr val="accent2">
              <a:lumMod val="50000"/>
              <a:alpha val="34000"/>
            </a:schemeClr>
          </a:solidFill>
          <a:ln w="95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6391387" y="4797152"/>
            <a:ext cx="26132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i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  <a:sym typeface="Wingdings" pitchFamily="2" charset="2"/>
              </a:rPr>
              <a:t> </a:t>
            </a:r>
            <a:r>
              <a:rPr lang="fr-FR" sz="1100" b="1" i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Citoyenneté = vecteur de la romanisation</a:t>
            </a:r>
            <a:endParaRPr lang="fr-FR" sz="1100" b="1" i="1" dirty="0">
              <a:solidFill>
                <a:schemeClr val="accent2">
                  <a:lumMod val="50000"/>
                </a:schemeClr>
              </a:solidFill>
              <a:latin typeface="Tw Cen MT" pitchFamily="34" charset="0"/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 flipH="1" flipV="1">
            <a:off x="4519179" y="2384471"/>
            <a:ext cx="792088" cy="69049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13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2" grpId="1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116632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tellar" panose="020A0402060406010301" pitchFamily="18" charset="0"/>
              </a:rPr>
              <a:t>la citoyenneté </a:t>
            </a:r>
            <a:r>
              <a:rPr lang="fr-F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tellar" panose="020A0402060406010301" pitchFamily="18" charset="0"/>
              </a:rPr>
              <a:t>Antique </a:t>
            </a:r>
            <a:r>
              <a:rPr lang="fr-F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tellar" panose="020A0402060406010301" pitchFamily="18" charset="0"/>
              </a:rPr>
              <a:t>dans </a:t>
            </a:r>
            <a:r>
              <a:rPr lang="fr-F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tellar" panose="020A0402060406010301" pitchFamily="18" charset="0"/>
              </a:rPr>
              <a:t>les programmes au lycée</a:t>
            </a:r>
            <a:endParaRPr lang="fr-F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179513" y="3068960"/>
            <a:ext cx="1944216" cy="971435"/>
            <a:chOff x="202876" y="1124744"/>
            <a:chExt cx="1944216" cy="971435"/>
          </a:xfrm>
        </p:grpSpPr>
        <p:pic>
          <p:nvPicPr>
            <p:cNvPr id="7" name="Picture 6" descr="http://encatimini.e.n.pic.centerblog.net/xactypu7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bg2">
                  <a:lumMod val="7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76" y="1124744"/>
              <a:ext cx="1944216" cy="971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709833" y="1428943"/>
              <a:ext cx="8835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cap="smal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Au lycée </a:t>
              </a:r>
            </a:p>
            <a:p>
              <a:r>
                <a:rPr lang="fr-FR" sz="1400" b="1" cap="smal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(seconde)</a:t>
              </a:r>
              <a:endParaRPr lang="fr-FR" sz="1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</p:grp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183649"/>
              </p:ext>
            </p:extLst>
          </p:nvPr>
        </p:nvGraphicFramePr>
        <p:xfrm>
          <a:off x="2267744" y="3896379"/>
          <a:ext cx="6670800" cy="2103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22800"/>
                <a:gridCol w="6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Titre</a:t>
                      </a:r>
                      <a:r>
                        <a:rPr lang="fr-FR" sz="1400" b="1" baseline="0" dirty="0" smtClean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 leçon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small" dirty="0" smtClean="0">
                          <a:latin typeface="Tw Cen MT" panose="020B0602020104020603" pitchFamily="34" charset="0"/>
                        </a:rPr>
                        <a:t>Citoyenneté</a:t>
                      </a:r>
                      <a:r>
                        <a:rPr lang="fr-FR" sz="1400" b="1" cap="small" baseline="0" dirty="0" smtClean="0">
                          <a:latin typeface="Tw Cen MT" panose="020B0602020104020603" pitchFamily="34" charset="0"/>
                        </a:rPr>
                        <a:t> et Empire a Rome</a:t>
                      </a:r>
                    </a:p>
                    <a:p>
                      <a:pPr algn="ctr"/>
                      <a:r>
                        <a:rPr lang="fr-FR" sz="1400" b="1" cap="small" baseline="0" dirty="0" smtClean="0">
                          <a:latin typeface="Tw Cen MT" panose="020B0602020104020603" pitchFamily="34" charset="0"/>
                        </a:rPr>
                        <a:t> (I</a:t>
                      </a:r>
                      <a:r>
                        <a:rPr lang="fr-FR" sz="1400" b="1" cap="small" baseline="30000" dirty="0" smtClean="0">
                          <a:latin typeface="Tw Cen MT" panose="020B0602020104020603" pitchFamily="34" charset="0"/>
                        </a:rPr>
                        <a:t>er </a:t>
                      </a:r>
                      <a:r>
                        <a:rPr lang="fr-FR" sz="1400" b="1" cap="small" baseline="0" dirty="0" smtClean="0">
                          <a:latin typeface="Tw Cen MT" panose="020B0602020104020603" pitchFamily="34" charset="0"/>
                        </a:rPr>
                        <a:t>- III</a:t>
                      </a:r>
                      <a:r>
                        <a:rPr lang="fr-FR" sz="1400" b="1" cap="small" baseline="30000" dirty="0" smtClean="0">
                          <a:latin typeface="Tw Cen MT" panose="020B0602020104020603" pitchFamily="34" charset="0"/>
                        </a:rPr>
                        <a:t>ème</a:t>
                      </a:r>
                      <a:r>
                        <a:rPr lang="fr-FR" sz="1400" b="1" cap="small" baseline="0" dirty="0" smtClean="0">
                          <a:latin typeface="Tw Cen MT" panose="020B0602020104020603" pitchFamily="34" charset="0"/>
                        </a:rPr>
                        <a:t> siècle) </a:t>
                      </a:r>
                      <a:endParaRPr lang="fr-FR" sz="1400" b="1" cap="small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605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Lien avec la citoyenneté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FR" sz="1400" b="1" baseline="0" dirty="0" smtClean="0">
                          <a:latin typeface="Tw Cen MT" panose="020B0602020104020603" pitchFamily="34" charset="0"/>
                        </a:rPr>
                        <a:t>- </a:t>
                      </a:r>
                      <a:r>
                        <a:rPr lang="fr-FR" sz="1400" b="1" u="sng" baseline="0" dirty="0" smtClean="0">
                          <a:latin typeface="Tw Cen MT" panose="020B0602020104020603" pitchFamily="34" charset="0"/>
                        </a:rPr>
                        <a:t>Thématique</a:t>
                      </a:r>
                      <a:r>
                        <a:rPr lang="fr-FR" sz="1400" b="1" baseline="0" dirty="0" smtClean="0">
                          <a:latin typeface="Tw Cen MT" panose="020B0602020104020603" pitchFamily="34" charset="0"/>
                        </a:rPr>
                        <a:t> : l’invention de la citoyenneté dans le monde antique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FR" sz="1400" b="1" baseline="0" dirty="0" smtClean="0">
                          <a:latin typeface="Tw Cen MT" panose="020B0602020104020603" pitchFamily="34" charset="0"/>
                        </a:rPr>
                        <a:t>- </a:t>
                      </a:r>
                      <a:r>
                        <a:rPr lang="fr-FR" sz="1400" b="1" u="sng" baseline="0" dirty="0" smtClean="0">
                          <a:latin typeface="Tw Cen MT" panose="020B0602020104020603" pitchFamily="34" charset="0"/>
                        </a:rPr>
                        <a:t>Période étudiée</a:t>
                      </a:r>
                      <a:r>
                        <a:rPr lang="fr-FR" sz="1400" b="1" u="none" baseline="0" dirty="0" smtClean="0">
                          <a:latin typeface="Tw Cen MT" panose="020B0602020104020603" pitchFamily="34" charset="0"/>
                        </a:rPr>
                        <a:t> : </a:t>
                      </a:r>
                      <a:r>
                        <a:rPr lang="fr-FR" sz="1400" b="1" baseline="0" dirty="0" smtClean="0">
                          <a:latin typeface="Tw Cen MT" panose="020B0602020104020603" pitchFamily="34" charset="0"/>
                        </a:rPr>
                        <a:t>extension progressive de la citoyenneté au monde romain dans le cadre de la Pax Romana 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FR" sz="1400" b="1" baseline="0" dirty="0" smtClean="0">
                          <a:latin typeface="Tw Cen MT" panose="020B0602020104020603" pitchFamily="34" charset="0"/>
                        </a:rPr>
                        <a:t>- Approfondissement des aspects vus en sixième : les conditions d’accès à la citoyenneté, une citoyenneté inégalitaire mais intégrative …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FR" sz="1400" b="1" baseline="0" dirty="0" smtClean="0">
                          <a:latin typeface="Tw Cen MT" panose="020B0602020104020603" pitchFamily="34" charset="0"/>
                        </a:rPr>
                        <a:t>- Un questionnement autour de la notion de citoyenneté en temps que statut juridique et social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937480"/>
              </p:ext>
            </p:extLst>
          </p:nvPr>
        </p:nvGraphicFramePr>
        <p:xfrm>
          <a:off x="2267744" y="1252594"/>
          <a:ext cx="6670800" cy="2103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22800"/>
                <a:gridCol w="6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Titre</a:t>
                      </a:r>
                      <a:r>
                        <a:rPr lang="fr-FR" sz="1400" b="1" baseline="0" dirty="0" smtClean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 leçon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cap="small" dirty="0" smtClean="0">
                          <a:latin typeface="Tw Cen MT" panose="020B0602020104020603" pitchFamily="34" charset="0"/>
                        </a:rPr>
                        <a:t>Citoyenneté</a:t>
                      </a:r>
                      <a:r>
                        <a:rPr lang="fr-FR" sz="1400" b="1" cap="small" baseline="0" dirty="0" smtClean="0">
                          <a:latin typeface="Tw Cen MT" panose="020B0602020104020603" pitchFamily="34" charset="0"/>
                        </a:rPr>
                        <a:t> et démocratie a Athènes</a:t>
                      </a:r>
                    </a:p>
                    <a:p>
                      <a:pPr algn="ctr"/>
                      <a:r>
                        <a:rPr lang="fr-FR" sz="1400" b="1" cap="small" baseline="0" dirty="0" smtClean="0">
                          <a:latin typeface="Tw Cen MT" panose="020B0602020104020603" pitchFamily="34" charset="0"/>
                        </a:rPr>
                        <a:t> (V</a:t>
                      </a:r>
                      <a:r>
                        <a:rPr lang="fr-FR" sz="1400" b="1" cap="small" baseline="30000" dirty="0" smtClean="0">
                          <a:latin typeface="Tw Cen MT" panose="020B0602020104020603" pitchFamily="34" charset="0"/>
                        </a:rPr>
                        <a:t>ème </a:t>
                      </a:r>
                      <a:r>
                        <a:rPr lang="fr-FR" sz="1400" b="1" cap="small" baseline="0" dirty="0" smtClean="0">
                          <a:latin typeface="Tw Cen MT" panose="020B0602020104020603" pitchFamily="34" charset="0"/>
                        </a:rPr>
                        <a:t>- IV</a:t>
                      </a:r>
                      <a:r>
                        <a:rPr lang="fr-FR" sz="1400" b="1" cap="small" baseline="30000" dirty="0" smtClean="0">
                          <a:latin typeface="Tw Cen MT" panose="020B0602020104020603" pitchFamily="34" charset="0"/>
                        </a:rPr>
                        <a:t>ème</a:t>
                      </a:r>
                      <a:r>
                        <a:rPr lang="fr-FR" sz="1400" b="1" cap="small" baseline="0" dirty="0" smtClean="0">
                          <a:latin typeface="Tw Cen MT" panose="020B0602020104020603" pitchFamily="34" charset="0"/>
                        </a:rPr>
                        <a:t> siècle av. J-C.) </a:t>
                      </a:r>
                      <a:endParaRPr lang="fr-FR" sz="1400" b="1" cap="small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605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Lien avec la citoyenneté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FR" sz="1400" b="1" baseline="0" dirty="0" smtClean="0">
                          <a:latin typeface="Tw Cen MT" panose="020B0602020104020603" pitchFamily="34" charset="0"/>
                        </a:rPr>
                        <a:t>- </a:t>
                      </a:r>
                      <a:r>
                        <a:rPr lang="fr-FR" sz="1400" b="1" u="sng" baseline="0" dirty="0" smtClean="0">
                          <a:latin typeface="Tw Cen MT" panose="020B0602020104020603" pitchFamily="34" charset="0"/>
                        </a:rPr>
                        <a:t>Thématique</a:t>
                      </a:r>
                      <a:r>
                        <a:rPr lang="fr-FR" sz="1400" b="1" baseline="0" dirty="0" smtClean="0">
                          <a:latin typeface="Tw Cen MT" panose="020B0602020104020603" pitchFamily="34" charset="0"/>
                        </a:rPr>
                        <a:t> : l’invention de la citoyenneté dans le monde antique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FR" sz="1400" b="1" u="sng" baseline="0" dirty="0" smtClean="0">
                          <a:latin typeface="Tw Cen MT" panose="020B0602020104020603" pitchFamily="34" charset="0"/>
                        </a:rPr>
                        <a:t>- Période étudiée</a:t>
                      </a:r>
                      <a:r>
                        <a:rPr lang="fr-FR" sz="1400" b="1" u="none" baseline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fr-FR" sz="1400" b="1" baseline="0" dirty="0" smtClean="0">
                          <a:latin typeface="Tw Cen MT" panose="020B0602020104020603" pitchFamily="34" charset="0"/>
                        </a:rPr>
                        <a:t>: grandeur (siècle de Périclès) et décadence (ascension du royaume de Macédoine)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FR" sz="1400" b="1" baseline="0" dirty="0" smtClean="0">
                          <a:latin typeface="Tw Cen MT" panose="020B0602020104020603" pitchFamily="34" charset="0"/>
                        </a:rPr>
                        <a:t>- Approfondissement des aspects vus en sixième : les institutions, le rôle du citoyens, les exclus du système…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FR" sz="1400" b="1" baseline="0" dirty="0" smtClean="0">
                          <a:latin typeface="Tw Cen MT" panose="020B0602020104020603" pitchFamily="34" charset="0"/>
                        </a:rPr>
                        <a:t>- Les débats autour du fonctionnement du régime qui peuvent en temps de crise paralyser le système (théâtre et guerre du Péloponnèse par exemple)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23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11663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tellar" panose="020A0402060406010301" pitchFamily="18" charset="0"/>
              </a:rPr>
              <a:t>Quels prolongements en EMC ?</a:t>
            </a:r>
            <a:endParaRPr lang="fr-F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  <p:pic>
        <p:nvPicPr>
          <p:cNvPr id="5" name="Picture 4" descr="http://popolon.org/gblog2/wp-content/upload/Fleche_arrondie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89286" l="3390" r="960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4258963" y="1687673"/>
            <a:ext cx="626074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popolon.org/gblog2/wp-content/upload/Fleche_arrondie5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4" b="89286" l="3390" r="960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47545" flipV="1">
            <a:off x="3888423" y="2688652"/>
            <a:ext cx="587009" cy="23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28750" y="692696"/>
            <a:ext cx="5886500" cy="92995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latin typeface="Tw Cen MT" panose="020B0602020104020603" pitchFamily="34" charset="0"/>
              </a:rPr>
              <a:t>1. La connaissance des rouages de la citoyenneté dans l’Antiquité permet la compréhension de la citoyenneté moderne au niveau de deux principes :</a:t>
            </a:r>
          </a:p>
          <a:p>
            <a:pPr algn="ctr"/>
            <a:r>
              <a:rPr lang="fr-FR" sz="1400" b="1" dirty="0" smtClean="0">
                <a:latin typeface="Tw Cen MT" panose="020B0602020104020603" pitchFamily="34" charset="0"/>
              </a:rPr>
              <a:t>- la participation</a:t>
            </a:r>
          </a:p>
          <a:p>
            <a:pPr algn="ctr"/>
            <a:r>
              <a:rPr lang="fr-FR" sz="1400" b="1" dirty="0" smtClean="0">
                <a:latin typeface="Tw Cen MT" panose="020B0602020104020603" pitchFamily="34" charset="0"/>
              </a:rPr>
              <a:t>- l’intégration</a:t>
            </a:r>
            <a:endParaRPr lang="fr-FR" sz="1400" b="1" dirty="0">
              <a:latin typeface="Tw Cen MT" panose="020B0602020104020603" pitchFamily="34" charset="0"/>
            </a:endParaRPr>
          </a:p>
        </p:txBody>
      </p:sp>
      <p:pic>
        <p:nvPicPr>
          <p:cNvPr id="13" name="Picture 4" descr="http://popolon.org/gblog2/wp-content/upload/Fleche_arrondie5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4" b="89286" l="3390" r="960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52455" flipH="1" flipV="1">
            <a:off x="4752519" y="2708937"/>
            <a:ext cx="587009" cy="23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28750" y="2126710"/>
            <a:ext cx="5886500" cy="51020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latin typeface="Tw Cen MT" panose="020B0602020104020603" pitchFamily="34" charset="0"/>
              </a:rPr>
              <a:t>Au sein du programme du cycle 3, le lien peut s’inscrire dans plusieurs thématiques :</a:t>
            </a:r>
            <a:endParaRPr lang="fr-FR" sz="1400" b="1" u="sng" dirty="0">
              <a:latin typeface="Tw Cen MT" panose="020B06020201040206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9" t="43594" r="36703" b="24725"/>
          <a:stretch/>
        </p:blipFill>
        <p:spPr bwMode="auto">
          <a:xfrm>
            <a:off x="107504" y="3116411"/>
            <a:ext cx="4439861" cy="2472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7504" y="3108379"/>
            <a:ext cx="2088000" cy="126000"/>
          </a:xfrm>
          <a:prstGeom prst="rect">
            <a:avLst/>
          </a:prstGeom>
          <a:solidFill>
            <a:schemeClr val="accent2">
              <a:lumMod val="5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07504" y="3382142"/>
            <a:ext cx="3312000" cy="108000"/>
          </a:xfrm>
          <a:prstGeom prst="rect">
            <a:avLst/>
          </a:prstGeom>
          <a:solidFill>
            <a:schemeClr val="accent2">
              <a:lumMod val="5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07504" y="3861048"/>
            <a:ext cx="1298403" cy="360040"/>
          </a:xfrm>
          <a:prstGeom prst="rect">
            <a:avLst/>
          </a:prstGeom>
          <a:solidFill>
            <a:schemeClr val="accent2">
              <a:lumMod val="5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410683" y="3862348"/>
            <a:ext cx="864000" cy="108000"/>
          </a:xfrm>
          <a:prstGeom prst="rect">
            <a:avLst/>
          </a:prstGeom>
          <a:solidFill>
            <a:schemeClr val="accent2">
              <a:lumMod val="5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410681" y="4644000"/>
            <a:ext cx="1440000" cy="215551"/>
          </a:xfrm>
          <a:prstGeom prst="rect">
            <a:avLst/>
          </a:prstGeom>
          <a:solidFill>
            <a:schemeClr val="accent2">
              <a:lumMod val="5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2856938" y="5373690"/>
            <a:ext cx="1692000" cy="215551"/>
          </a:xfrm>
          <a:prstGeom prst="rect">
            <a:avLst/>
          </a:prstGeom>
          <a:solidFill>
            <a:schemeClr val="accent2">
              <a:lumMod val="5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 preferRelativeResize="0"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12" y="3117600"/>
            <a:ext cx="4438800" cy="247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Rectangle 23"/>
          <p:cNvSpPr/>
          <p:nvPr/>
        </p:nvSpPr>
        <p:spPr>
          <a:xfrm>
            <a:off x="4656612" y="3116411"/>
            <a:ext cx="1908000" cy="126000"/>
          </a:xfrm>
          <a:prstGeom prst="rect">
            <a:avLst/>
          </a:prstGeom>
          <a:solidFill>
            <a:schemeClr val="accent2">
              <a:lumMod val="5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656612" y="3690667"/>
            <a:ext cx="1980000" cy="108000"/>
          </a:xfrm>
          <a:prstGeom prst="rect">
            <a:avLst/>
          </a:prstGeom>
          <a:solidFill>
            <a:schemeClr val="accent2">
              <a:lumMod val="5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4656612" y="4167058"/>
            <a:ext cx="1285799" cy="270053"/>
          </a:xfrm>
          <a:prstGeom prst="rect">
            <a:avLst/>
          </a:prstGeom>
          <a:solidFill>
            <a:schemeClr val="accent2">
              <a:lumMod val="5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976012" y="4166722"/>
            <a:ext cx="972000" cy="115568"/>
          </a:xfrm>
          <a:prstGeom prst="rect">
            <a:avLst/>
          </a:prstGeom>
          <a:solidFill>
            <a:schemeClr val="accent2">
              <a:lumMod val="5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5976011" y="4446647"/>
            <a:ext cx="1406559" cy="108000"/>
          </a:xfrm>
          <a:prstGeom prst="rect">
            <a:avLst/>
          </a:prstGeom>
          <a:solidFill>
            <a:schemeClr val="accent2">
              <a:lumMod val="5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7410657" y="4244597"/>
            <a:ext cx="1684755" cy="553655"/>
          </a:xfrm>
          <a:prstGeom prst="rect">
            <a:avLst/>
          </a:prstGeom>
          <a:solidFill>
            <a:schemeClr val="accent2">
              <a:lumMod val="5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402128" y="5721691"/>
            <a:ext cx="2943250" cy="1044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Tw Cen MT" panose="020B0602020104020603" pitchFamily="34" charset="0"/>
              </a:rPr>
              <a:t>Proposer un exercice de réflexion sur  à partir d’un exemple de débat à l’</a:t>
            </a:r>
            <a:r>
              <a:rPr lang="fr-FR" sz="1200" b="1" dirty="0" err="1" smtClean="0">
                <a:latin typeface="Tw Cen MT" panose="020B0602020104020603" pitchFamily="34" charset="0"/>
              </a:rPr>
              <a:t>Ecclesia</a:t>
            </a:r>
            <a:r>
              <a:rPr lang="fr-FR" sz="1200" b="1" dirty="0" smtClean="0">
                <a:latin typeface="Tw Cen MT" panose="020B0602020104020603" pitchFamily="34" charset="0"/>
              </a:rPr>
              <a:t> ou sur le discours de Périclès lors de l’hommage aux morts (1</a:t>
            </a:r>
            <a:r>
              <a:rPr lang="fr-FR" sz="1200" b="1" baseline="30000" dirty="0" smtClean="0">
                <a:latin typeface="Tw Cen MT" panose="020B0602020104020603" pitchFamily="34" charset="0"/>
              </a:rPr>
              <a:t>ère</a:t>
            </a:r>
            <a:r>
              <a:rPr lang="fr-FR" sz="1200" b="1" dirty="0" smtClean="0">
                <a:latin typeface="Tw Cen MT" panose="020B0602020104020603" pitchFamily="34" charset="0"/>
              </a:rPr>
              <a:t> année de la guerre du Péloponnèse)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92621" y="5721692"/>
            <a:ext cx="2943250" cy="1044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Tw Cen MT" panose="020B0602020104020603" pitchFamily="34" charset="0"/>
              </a:rPr>
              <a:t>Proposer un débat à partir du serment de éphèbes pour aborder la notion de droits (entrée dans le monde des citoyens) et celle de devoirs (militaires, civiques et religieux) </a:t>
            </a:r>
          </a:p>
        </p:txBody>
      </p:sp>
      <p:pic>
        <p:nvPicPr>
          <p:cNvPr id="33" name="Picture 4" descr="http://popolon.org/gblog2/wp-content/upload/Fleche_arrondie5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4" b="89286" l="3390" r="960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3929" flipV="1">
            <a:off x="399115" y="5734187"/>
            <a:ext cx="587009" cy="23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popolon.org/gblog2/wp-content/upload/Fleche_arrondie5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4" b="89286" l="3390" r="960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86071" flipH="1" flipV="1">
            <a:off x="8338810" y="5754842"/>
            <a:ext cx="587009" cy="23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62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730</Words>
  <Application>Microsoft Office PowerPoint</Application>
  <PresentationFormat>Affichage à l'écran (4:3)</PresentationFormat>
  <Paragraphs>97</Paragraphs>
  <Slides>6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32</cp:revision>
  <dcterms:created xsi:type="dcterms:W3CDTF">2014-10-12T16:43:39Z</dcterms:created>
  <dcterms:modified xsi:type="dcterms:W3CDTF">2017-03-16T11:04:02Z</dcterms:modified>
</cp:coreProperties>
</file>